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59" r:id="rId3"/>
    <p:sldId id="257" r:id="rId4"/>
    <p:sldId id="258" r:id="rId5"/>
    <p:sldId id="260" r:id="rId6"/>
    <p:sldId id="261" r:id="rId7"/>
    <p:sldId id="262" r:id="rId8"/>
    <p:sldId id="263" r:id="rId9"/>
    <p:sldId id="264" r:id="rId10"/>
    <p:sldId id="265" r:id="rId11"/>
    <p:sldId id="266" r:id="rId12"/>
    <p:sldId id="267" r:id="rId13"/>
    <p:sldId id="268" r:id="rId14"/>
    <p:sldId id="272" r:id="rId15"/>
    <p:sldId id="273" r:id="rId16"/>
    <p:sldId id="269" r:id="rId17"/>
    <p:sldId id="270" r:id="rId18"/>
    <p:sldId id="271" r:id="rId19"/>
    <p:sldId id="274" r:id="rId20"/>
    <p:sldId id="275" r:id="rId21"/>
    <p:sldId id="276"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27"/>
    <p:restoredTop sz="94694"/>
  </p:normalViewPr>
  <p:slideViewPr>
    <p:cSldViewPr snapToGrid="0">
      <p:cViewPr varScale="1">
        <p:scale>
          <a:sx n="121" d="100"/>
          <a:sy n="121" d="100"/>
        </p:scale>
        <p:origin x="11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D10C8B-D445-E941-A5DE-33DBC9267346}" type="datetimeFigureOut">
              <a:rPr lang="en-US" smtClean="0"/>
              <a:t>10/10/24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BBF23D-2CA9-A84B-A4B0-991B6E3DCFBA}" type="slidenum">
              <a:rPr lang="en-US" smtClean="0"/>
              <a:t>‹#›</a:t>
            </a:fld>
            <a:endParaRPr lang="en-US"/>
          </a:p>
        </p:txBody>
      </p:sp>
    </p:spTree>
    <p:extLst>
      <p:ext uri="{BB962C8B-B14F-4D97-AF65-F5344CB8AC3E}">
        <p14:creationId xmlns:p14="http://schemas.microsoft.com/office/powerpoint/2010/main" val="1153864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have subduction zone without stratovolcanoes- if ocean ridge is subducted. Was this happening? By 14-6 MA, San Andreas Fault had already commenced</a:t>
            </a:r>
          </a:p>
          <a:p>
            <a:endParaRPr lang="en-US" dirty="0"/>
          </a:p>
          <a:p>
            <a:r>
              <a:rPr lang="en-US" dirty="0"/>
              <a:t>I think absence of stratovolcanoes and calderas means this study is only applicable locally and not throughout the ancestral cascades.</a:t>
            </a:r>
          </a:p>
        </p:txBody>
      </p:sp>
      <p:sp>
        <p:nvSpPr>
          <p:cNvPr id="4" name="Slide Number Placeholder 3"/>
          <p:cNvSpPr>
            <a:spLocks noGrp="1"/>
          </p:cNvSpPr>
          <p:nvPr>
            <p:ph type="sldNum" sz="quarter" idx="5"/>
          </p:nvPr>
        </p:nvSpPr>
        <p:spPr/>
        <p:txBody>
          <a:bodyPr/>
          <a:lstStyle/>
          <a:p>
            <a:fld id="{25BBF23D-2CA9-A84B-A4B0-991B6E3DCFBA}" type="slidenum">
              <a:rPr lang="en-US" smtClean="0"/>
              <a:t>18</a:t>
            </a:fld>
            <a:endParaRPr lang="en-US"/>
          </a:p>
        </p:txBody>
      </p:sp>
    </p:spTree>
    <p:extLst>
      <p:ext uri="{BB962C8B-B14F-4D97-AF65-F5344CB8AC3E}">
        <p14:creationId xmlns:p14="http://schemas.microsoft.com/office/powerpoint/2010/main" val="130114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a period of erosion recorded in this study too- wouldn’t pyroclastic flows from stratovolcanoes more readily erode than the strata that is deposited?</a:t>
            </a:r>
          </a:p>
        </p:txBody>
      </p:sp>
      <p:sp>
        <p:nvSpPr>
          <p:cNvPr id="4" name="Slide Number Placeholder 3"/>
          <p:cNvSpPr>
            <a:spLocks noGrp="1"/>
          </p:cNvSpPr>
          <p:nvPr>
            <p:ph type="sldNum" sz="quarter" idx="5"/>
          </p:nvPr>
        </p:nvSpPr>
        <p:spPr/>
        <p:txBody>
          <a:bodyPr/>
          <a:lstStyle/>
          <a:p>
            <a:fld id="{25BBF23D-2CA9-A84B-A4B0-991B6E3DCFBA}" type="slidenum">
              <a:rPr lang="en-US" smtClean="0"/>
              <a:t>19</a:t>
            </a:fld>
            <a:endParaRPr lang="en-US"/>
          </a:p>
        </p:txBody>
      </p:sp>
    </p:spTree>
    <p:extLst>
      <p:ext uri="{BB962C8B-B14F-4D97-AF65-F5344CB8AC3E}">
        <p14:creationId xmlns:p14="http://schemas.microsoft.com/office/powerpoint/2010/main" val="4042824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Busby et al interpret Kirkwood as basically right on the flanks of ancient volcanoes as well, so who knows what was downstream of Kirkwood.</a:t>
            </a:r>
          </a:p>
          <a:p>
            <a:endParaRPr lang="en-US" dirty="0"/>
          </a:p>
        </p:txBody>
      </p:sp>
      <p:sp>
        <p:nvSpPr>
          <p:cNvPr id="4" name="Slide Number Placeholder 3"/>
          <p:cNvSpPr>
            <a:spLocks noGrp="1"/>
          </p:cNvSpPr>
          <p:nvPr>
            <p:ph type="sldNum" sz="quarter" idx="5"/>
          </p:nvPr>
        </p:nvSpPr>
        <p:spPr/>
        <p:txBody>
          <a:bodyPr/>
          <a:lstStyle/>
          <a:p>
            <a:fld id="{25BBF23D-2CA9-A84B-A4B0-991B6E3DCFBA}" type="slidenum">
              <a:rPr lang="en-US" smtClean="0"/>
              <a:t>22</a:t>
            </a:fld>
            <a:endParaRPr lang="en-US"/>
          </a:p>
        </p:txBody>
      </p:sp>
    </p:spTree>
    <p:extLst>
      <p:ext uri="{BB962C8B-B14F-4D97-AF65-F5344CB8AC3E}">
        <p14:creationId xmlns:p14="http://schemas.microsoft.com/office/powerpoint/2010/main" val="714701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1EFC0-E982-CA75-37C1-C5236964AC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9E1F41-AE67-07F2-0D65-93A86E76D5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784287-F999-11E4-7ED3-79AE57344BE0}"/>
              </a:ext>
            </a:extLst>
          </p:cNvPr>
          <p:cNvSpPr>
            <a:spLocks noGrp="1"/>
          </p:cNvSpPr>
          <p:nvPr>
            <p:ph type="dt" sz="half" idx="10"/>
          </p:nvPr>
        </p:nvSpPr>
        <p:spPr/>
        <p:txBody>
          <a:bodyPr/>
          <a:lstStyle/>
          <a:p>
            <a:fld id="{37FED9F1-BAB2-7541-925C-917A7E042A36}" type="datetimeFigureOut">
              <a:rPr lang="en-US" smtClean="0"/>
              <a:t>10/10/24</a:t>
            </a:fld>
            <a:endParaRPr lang="en-US"/>
          </a:p>
        </p:txBody>
      </p:sp>
      <p:sp>
        <p:nvSpPr>
          <p:cNvPr id="5" name="Footer Placeholder 4">
            <a:extLst>
              <a:ext uri="{FF2B5EF4-FFF2-40B4-BE49-F238E27FC236}">
                <a16:creationId xmlns:a16="http://schemas.microsoft.com/office/drawing/2014/main" id="{AF575EBE-C8C5-0DD2-41C6-51F8F7AB18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EE46B0-03F2-EBBC-B846-4C83EF1F967A}"/>
              </a:ext>
            </a:extLst>
          </p:cNvPr>
          <p:cNvSpPr>
            <a:spLocks noGrp="1"/>
          </p:cNvSpPr>
          <p:nvPr>
            <p:ph type="sldNum" sz="quarter" idx="12"/>
          </p:nvPr>
        </p:nvSpPr>
        <p:spPr/>
        <p:txBody>
          <a:bodyPr/>
          <a:lstStyle/>
          <a:p>
            <a:fld id="{C19EA8B8-D769-C349-ADE4-6D1BCEBB1D29}" type="slidenum">
              <a:rPr lang="en-US" smtClean="0"/>
              <a:t>‹#›</a:t>
            </a:fld>
            <a:endParaRPr lang="en-US"/>
          </a:p>
        </p:txBody>
      </p:sp>
    </p:spTree>
    <p:extLst>
      <p:ext uri="{BB962C8B-B14F-4D97-AF65-F5344CB8AC3E}">
        <p14:creationId xmlns:p14="http://schemas.microsoft.com/office/powerpoint/2010/main" val="3241473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E4AE5-B275-EE2A-B199-B60697EAD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32DDCC-0EA0-9BC0-01AA-B93C994927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0885E-5302-5C12-7300-B01C1980008C}"/>
              </a:ext>
            </a:extLst>
          </p:cNvPr>
          <p:cNvSpPr>
            <a:spLocks noGrp="1"/>
          </p:cNvSpPr>
          <p:nvPr>
            <p:ph type="dt" sz="half" idx="10"/>
          </p:nvPr>
        </p:nvSpPr>
        <p:spPr/>
        <p:txBody>
          <a:bodyPr/>
          <a:lstStyle/>
          <a:p>
            <a:fld id="{37FED9F1-BAB2-7541-925C-917A7E042A36}" type="datetimeFigureOut">
              <a:rPr lang="en-US" smtClean="0"/>
              <a:t>10/10/24</a:t>
            </a:fld>
            <a:endParaRPr lang="en-US"/>
          </a:p>
        </p:txBody>
      </p:sp>
      <p:sp>
        <p:nvSpPr>
          <p:cNvPr id="5" name="Footer Placeholder 4">
            <a:extLst>
              <a:ext uri="{FF2B5EF4-FFF2-40B4-BE49-F238E27FC236}">
                <a16:creationId xmlns:a16="http://schemas.microsoft.com/office/drawing/2014/main" id="{50D2BB0F-4740-0270-08DB-E80CB4AE4C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C69BFD-49CD-6F2E-E17E-6CFCF8A16E60}"/>
              </a:ext>
            </a:extLst>
          </p:cNvPr>
          <p:cNvSpPr>
            <a:spLocks noGrp="1"/>
          </p:cNvSpPr>
          <p:nvPr>
            <p:ph type="sldNum" sz="quarter" idx="12"/>
          </p:nvPr>
        </p:nvSpPr>
        <p:spPr/>
        <p:txBody>
          <a:bodyPr/>
          <a:lstStyle/>
          <a:p>
            <a:fld id="{C19EA8B8-D769-C349-ADE4-6D1BCEBB1D29}" type="slidenum">
              <a:rPr lang="en-US" smtClean="0"/>
              <a:t>‹#›</a:t>
            </a:fld>
            <a:endParaRPr lang="en-US"/>
          </a:p>
        </p:txBody>
      </p:sp>
    </p:spTree>
    <p:extLst>
      <p:ext uri="{BB962C8B-B14F-4D97-AF65-F5344CB8AC3E}">
        <p14:creationId xmlns:p14="http://schemas.microsoft.com/office/powerpoint/2010/main" val="293465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AEF33F-2604-7361-323F-74D2EAF5DF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B10543-0206-B8EF-B4E4-889095BECF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AD2F00-969D-D472-E376-E251A425B1BA}"/>
              </a:ext>
            </a:extLst>
          </p:cNvPr>
          <p:cNvSpPr>
            <a:spLocks noGrp="1"/>
          </p:cNvSpPr>
          <p:nvPr>
            <p:ph type="dt" sz="half" idx="10"/>
          </p:nvPr>
        </p:nvSpPr>
        <p:spPr/>
        <p:txBody>
          <a:bodyPr/>
          <a:lstStyle/>
          <a:p>
            <a:fld id="{37FED9F1-BAB2-7541-925C-917A7E042A36}" type="datetimeFigureOut">
              <a:rPr lang="en-US" smtClean="0"/>
              <a:t>10/10/24</a:t>
            </a:fld>
            <a:endParaRPr lang="en-US"/>
          </a:p>
        </p:txBody>
      </p:sp>
      <p:sp>
        <p:nvSpPr>
          <p:cNvPr id="5" name="Footer Placeholder 4">
            <a:extLst>
              <a:ext uri="{FF2B5EF4-FFF2-40B4-BE49-F238E27FC236}">
                <a16:creationId xmlns:a16="http://schemas.microsoft.com/office/drawing/2014/main" id="{AE94D9D8-F7E3-234A-184C-6057361C13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D5B85B-7956-D0B0-5C0B-C2A295F9E870}"/>
              </a:ext>
            </a:extLst>
          </p:cNvPr>
          <p:cNvSpPr>
            <a:spLocks noGrp="1"/>
          </p:cNvSpPr>
          <p:nvPr>
            <p:ph type="sldNum" sz="quarter" idx="12"/>
          </p:nvPr>
        </p:nvSpPr>
        <p:spPr/>
        <p:txBody>
          <a:bodyPr/>
          <a:lstStyle/>
          <a:p>
            <a:fld id="{C19EA8B8-D769-C349-ADE4-6D1BCEBB1D29}" type="slidenum">
              <a:rPr lang="en-US" smtClean="0"/>
              <a:t>‹#›</a:t>
            </a:fld>
            <a:endParaRPr lang="en-US"/>
          </a:p>
        </p:txBody>
      </p:sp>
    </p:spTree>
    <p:extLst>
      <p:ext uri="{BB962C8B-B14F-4D97-AF65-F5344CB8AC3E}">
        <p14:creationId xmlns:p14="http://schemas.microsoft.com/office/powerpoint/2010/main" val="4238362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F5EDA-52D3-80FC-3A22-745EC6218E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4E52F5-88DE-6002-4D2A-DACC4D065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2DB21-553C-79B8-F46E-BAEF78DF251F}"/>
              </a:ext>
            </a:extLst>
          </p:cNvPr>
          <p:cNvSpPr>
            <a:spLocks noGrp="1"/>
          </p:cNvSpPr>
          <p:nvPr>
            <p:ph type="dt" sz="half" idx="10"/>
          </p:nvPr>
        </p:nvSpPr>
        <p:spPr/>
        <p:txBody>
          <a:bodyPr/>
          <a:lstStyle/>
          <a:p>
            <a:fld id="{37FED9F1-BAB2-7541-925C-917A7E042A36}" type="datetimeFigureOut">
              <a:rPr lang="en-US" smtClean="0"/>
              <a:t>10/10/24</a:t>
            </a:fld>
            <a:endParaRPr lang="en-US"/>
          </a:p>
        </p:txBody>
      </p:sp>
      <p:sp>
        <p:nvSpPr>
          <p:cNvPr id="5" name="Footer Placeholder 4">
            <a:extLst>
              <a:ext uri="{FF2B5EF4-FFF2-40B4-BE49-F238E27FC236}">
                <a16:creationId xmlns:a16="http://schemas.microsoft.com/office/drawing/2014/main" id="{4C9A2D0B-643C-A5BA-65FB-22B005A0C9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7FE8B-061C-97E9-F16B-802827B2D2BF}"/>
              </a:ext>
            </a:extLst>
          </p:cNvPr>
          <p:cNvSpPr>
            <a:spLocks noGrp="1"/>
          </p:cNvSpPr>
          <p:nvPr>
            <p:ph type="sldNum" sz="quarter" idx="12"/>
          </p:nvPr>
        </p:nvSpPr>
        <p:spPr/>
        <p:txBody>
          <a:bodyPr/>
          <a:lstStyle/>
          <a:p>
            <a:fld id="{C19EA8B8-D769-C349-ADE4-6D1BCEBB1D29}" type="slidenum">
              <a:rPr lang="en-US" smtClean="0"/>
              <a:t>‹#›</a:t>
            </a:fld>
            <a:endParaRPr lang="en-US"/>
          </a:p>
        </p:txBody>
      </p:sp>
    </p:spTree>
    <p:extLst>
      <p:ext uri="{BB962C8B-B14F-4D97-AF65-F5344CB8AC3E}">
        <p14:creationId xmlns:p14="http://schemas.microsoft.com/office/powerpoint/2010/main" val="469415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2E612-0AEE-49B4-1404-4298B5C6B0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4EF5A2-92C8-97C6-56D4-1A39995093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C1A062-F63F-6402-54EC-5402EEE608A7}"/>
              </a:ext>
            </a:extLst>
          </p:cNvPr>
          <p:cNvSpPr>
            <a:spLocks noGrp="1"/>
          </p:cNvSpPr>
          <p:nvPr>
            <p:ph type="dt" sz="half" idx="10"/>
          </p:nvPr>
        </p:nvSpPr>
        <p:spPr/>
        <p:txBody>
          <a:bodyPr/>
          <a:lstStyle/>
          <a:p>
            <a:fld id="{37FED9F1-BAB2-7541-925C-917A7E042A36}" type="datetimeFigureOut">
              <a:rPr lang="en-US" smtClean="0"/>
              <a:t>10/10/24</a:t>
            </a:fld>
            <a:endParaRPr lang="en-US"/>
          </a:p>
        </p:txBody>
      </p:sp>
      <p:sp>
        <p:nvSpPr>
          <p:cNvPr id="5" name="Footer Placeholder 4">
            <a:extLst>
              <a:ext uri="{FF2B5EF4-FFF2-40B4-BE49-F238E27FC236}">
                <a16:creationId xmlns:a16="http://schemas.microsoft.com/office/drawing/2014/main" id="{A7C851D4-C62D-427A-184C-5F4F44E43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2E759-0CDC-EE10-AB78-23CE5CDD678B}"/>
              </a:ext>
            </a:extLst>
          </p:cNvPr>
          <p:cNvSpPr>
            <a:spLocks noGrp="1"/>
          </p:cNvSpPr>
          <p:nvPr>
            <p:ph type="sldNum" sz="quarter" idx="12"/>
          </p:nvPr>
        </p:nvSpPr>
        <p:spPr/>
        <p:txBody>
          <a:bodyPr/>
          <a:lstStyle/>
          <a:p>
            <a:fld id="{C19EA8B8-D769-C349-ADE4-6D1BCEBB1D29}" type="slidenum">
              <a:rPr lang="en-US" smtClean="0"/>
              <a:t>‹#›</a:t>
            </a:fld>
            <a:endParaRPr lang="en-US"/>
          </a:p>
        </p:txBody>
      </p:sp>
    </p:spTree>
    <p:extLst>
      <p:ext uri="{BB962C8B-B14F-4D97-AF65-F5344CB8AC3E}">
        <p14:creationId xmlns:p14="http://schemas.microsoft.com/office/powerpoint/2010/main" val="898366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1C805-DBC6-EC8D-816A-F39C5EECAD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8033CF-8445-AA93-4794-E2A522325A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05B4D3-BF7D-1919-5219-FAA5F7EFDE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ABCDD1-FF17-0AEE-4589-96C702C3D077}"/>
              </a:ext>
            </a:extLst>
          </p:cNvPr>
          <p:cNvSpPr>
            <a:spLocks noGrp="1"/>
          </p:cNvSpPr>
          <p:nvPr>
            <p:ph type="dt" sz="half" idx="10"/>
          </p:nvPr>
        </p:nvSpPr>
        <p:spPr/>
        <p:txBody>
          <a:bodyPr/>
          <a:lstStyle/>
          <a:p>
            <a:fld id="{37FED9F1-BAB2-7541-925C-917A7E042A36}" type="datetimeFigureOut">
              <a:rPr lang="en-US" smtClean="0"/>
              <a:t>10/10/24</a:t>
            </a:fld>
            <a:endParaRPr lang="en-US"/>
          </a:p>
        </p:txBody>
      </p:sp>
      <p:sp>
        <p:nvSpPr>
          <p:cNvPr id="6" name="Footer Placeholder 5">
            <a:extLst>
              <a:ext uri="{FF2B5EF4-FFF2-40B4-BE49-F238E27FC236}">
                <a16:creationId xmlns:a16="http://schemas.microsoft.com/office/drawing/2014/main" id="{0F1DE48A-0EFC-87C5-BC68-96F47E272D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E35CAF-FCAB-C712-322D-085E6150A68F}"/>
              </a:ext>
            </a:extLst>
          </p:cNvPr>
          <p:cNvSpPr>
            <a:spLocks noGrp="1"/>
          </p:cNvSpPr>
          <p:nvPr>
            <p:ph type="sldNum" sz="quarter" idx="12"/>
          </p:nvPr>
        </p:nvSpPr>
        <p:spPr/>
        <p:txBody>
          <a:bodyPr/>
          <a:lstStyle/>
          <a:p>
            <a:fld id="{C19EA8B8-D769-C349-ADE4-6D1BCEBB1D29}" type="slidenum">
              <a:rPr lang="en-US" smtClean="0"/>
              <a:t>‹#›</a:t>
            </a:fld>
            <a:endParaRPr lang="en-US"/>
          </a:p>
        </p:txBody>
      </p:sp>
    </p:spTree>
    <p:extLst>
      <p:ext uri="{BB962C8B-B14F-4D97-AF65-F5344CB8AC3E}">
        <p14:creationId xmlns:p14="http://schemas.microsoft.com/office/powerpoint/2010/main" val="3598140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E5851-EE26-7232-9517-BC839C8A81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545CB-EE05-FA17-2C5A-6FE7FB1D38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42D4D4-0CB9-72A8-E241-05A89B2E27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22A966-CC75-7C12-2F2D-00871169A7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88409D-E9BC-141F-9498-B38D4D2B5F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367247-83CF-3B0C-FE2C-A63968A8FFD2}"/>
              </a:ext>
            </a:extLst>
          </p:cNvPr>
          <p:cNvSpPr>
            <a:spLocks noGrp="1"/>
          </p:cNvSpPr>
          <p:nvPr>
            <p:ph type="dt" sz="half" idx="10"/>
          </p:nvPr>
        </p:nvSpPr>
        <p:spPr/>
        <p:txBody>
          <a:bodyPr/>
          <a:lstStyle/>
          <a:p>
            <a:fld id="{37FED9F1-BAB2-7541-925C-917A7E042A36}" type="datetimeFigureOut">
              <a:rPr lang="en-US" smtClean="0"/>
              <a:t>10/10/24</a:t>
            </a:fld>
            <a:endParaRPr lang="en-US"/>
          </a:p>
        </p:txBody>
      </p:sp>
      <p:sp>
        <p:nvSpPr>
          <p:cNvPr id="8" name="Footer Placeholder 7">
            <a:extLst>
              <a:ext uri="{FF2B5EF4-FFF2-40B4-BE49-F238E27FC236}">
                <a16:creationId xmlns:a16="http://schemas.microsoft.com/office/drawing/2014/main" id="{4B8C5310-2655-6D6F-DB7C-655E29D201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247760-A0F6-2600-CEBD-20F5D8ED1AD6}"/>
              </a:ext>
            </a:extLst>
          </p:cNvPr>
          <p:cNvSpPr>
            <a:spLocks noGrp="1"/>
          </p:cNvSpPr>
          <p:nvPr>
            <p:ph type="sldNum" sz="quarter" idx="12"/>
          </p:nvPr>
        </p:nvSpPr>
        <p:spPr/>
        <p:txBody>
          <a:bodyPr/>
          <a:lstStyle/>
          <a:p>
            <a:fld id="{C19EA8B8-D769-C349-ADE4-6D1BCEBB1D29}" type="slidenum">
              <a:rPr lang="en-US" smtClean="0"/>
              <a:t>‹#›</a:t>
            </a:fld>
            <a:endParaRPr lang="en-US"/>
          </a:p>
        </p:txBody>
      </p:sp>
    </p:spTree>
    <p:extLst>
      <p:ext uri="{BB962C8B-B14F-4D97-AF65-F5344CB8AC3E}">
        <p14:creationId xmlns:p14="http://schemas.microsoft.com/office/powerpoint/2010/main" val="3983485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5628B-60B2-A808-82EC-3B3FA637C3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C303D7-3666-F6A0-0BC5-562A2327C141}"/>
              </a:ext>
            </a:extLst>
          </p:cNvPr>
          <p:cNvSpPr>
            <a:spLocks noGrp="1"/>
          </p:cNvSpPr>
          <p:nvPr>
            <p:ph type="dt" sz="half" idx="10"/>
          </p:nvPr>
        </p:nvSpPr>
        <p:spPr/>
        <p:txBody>
          <a:bodyPr/>
          <a:lstStyle/>
          <a:p>
            <a:fld id="{37FED9F1-BAB2-7541-925C-917A7E042A36}" type="datetimeFigureOut">
              <a:rPr lang="en-US" smtClean="0"/>
              <a:t>10/10/24</a:t>
            </a:fld>
            <a:endParaRPr lang="en-US"/>
          </a:p>
        </p:txBody>
      </p:sp>
      <p:sp>
        <p:nvSpPr>
          <p:cNvPr id="4" name="Footer Placeholder 3">
            <a:extLst>
              <a:ext uri="{FF2B5EF4-FFF2-40B4-BE49-F238E27FC236}">
                <a16:creationId xmlns:a16="http://schemas.microsoft.com/office/drawing/2014/main" id="{C882C15C-DCC5-B467-544A-345E575169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3DA437-5D63-5A49-6C67-20B85F3E803E}"/>
              </a:ext>
            </a:extLst>
          </p:cNvPr>
          <p:cNvSpPr>
            <a:spLocks noGrp="1"/>
          </p:cNvSpPr>
          <p:nvPr>
            <p:ph type="sldNum" sz="quarter" idx="12"/>
          </p:nvPr>
        </p:nvSpPr>
        <p:spPr/>
        <p:txBody>
          <a:bodyPr/>
          <a:lstStyle/>
          <a:p>
            <a:fld id="{C19EA8B8-D769-C349-ADE4-6D1BCEBB1D29}" type="slidenum">
              <a:rPr lang="en-US" smtClean="0"/>
              <a:t>‹#›</a:t>
            </a:fld>
            <a:endParaRPr lang="en-US"/>
          </a:p>
        </p:txBody>
      </p:sp>
    </p:spTree>
    <p:extLst>
      <p:ext uri="{BB962C8B-B14F-4D97-AF65-F5344CB8AC3E}">
        <p14:creationId xmlns:p14="http://schemas.microsoft.com/office/powerpoint/2010/main" val="3475208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95EBD6-2BC8-9C17-C843-A8D2605BE8AE}"/>
              </a:ext>
            </a:extLst>
          </p:cNvPr>
          <p:cNvSpPr>
            <a:spLocks noGrp="1"/>
          </p:cNvSpPr>
          <p:nvPr>
            <p:ph type="dt" sz="half" idx="10"/>
          </p:nvPr>
        </p:nvSpPr>
        <p:spPr/>
        <p:txBody>
          <a:bodyPr/>
          <a:lstStyle/>
          <a:p>
            <a:fld id="{37FED9F1-BAB2-7541-925C-917A7E042A36}" type="datetimeFigureOut">
              <a:rPr lang="en-US" smtClean="0"/>
              <a:t>10/10/24</a:t>
            </a:fld>
            <a:endParaRPr lang="en-US"/>
          </a:p>
        </p:txBody>
      </p:sp>
      <p:sp>
        <p:nvSpPr>
          <p:cNvPr id="3" name="Footer Placeholder 2">
            <a:extLst>
              <a:ext uri="{FF2B5EF4-FFF2-40B4-BE49-F238E27FC236}">
                <a16:creationId xmlns:a16="http://schemas.microsoft.com/office/drawing/2014/main" id="{632C1AE3-64DE-BA77-7F45-84A4DC0329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BF1AAB-B62A-6FA5-E926-6B6965F74594}"/>
              </a:ext>
            </a:extLst>
          </p:cNvPr>
          <p:cNvSpPr>
            <a:spLocks noGrp="1"/>
          </p:cNvSpPr>
          <p:nvPr>
            <p:ph type="sldNum" sz="quarter" idx="12"/>
          </p:nvPr>
        </p:nvSpPr>
        <p:spPr/>
        <p:txBody>
          <a:bodyPr/>
          <a:lstStyle/>
          <a:p>
            <a:fld id="{C19EA8B8-D769-C349-ADE4-6D1BCEBB1D29}" type="slidenum">
              <a:rPr lang="en-US" smtClean="0"/>
              <a:t>‹#›</a:t>
            </a:fld>
            <a:endParaRPr lang="en-US"/>
          </a:p>
        </p:txBody>
      </p:sp>
    </p:spTree>
    <p:extLst>
      <p:ext uri="{BB962C8B-B14F-4D97-AF65-F5344CB8AC3E}">
        <p14:creationId xmlns:p14="http://schemas.microsoft.com/office/powerpoint/2010/main" val="1720930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05F58-A243-5B3A-E1EB-A27D125276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FC6D2E-EB24-0668-85F6-FCA3CBFFE3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D2B044-9BB2-578E-3057-6A33031648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ACF04C-1939-3DF1-7E36-F7F28CF65D67}"/>
              </a:ext>
            </a:extLst>
          </p:cNvPr>
          <p:cNvSpPr>
            <a:spLocks noGrp="1"/>
          </p:cNvSpPr>
          <p:nvPr>
            <p:ph type="dt" sz="half" idx="10"/>
          </p:nvPr>
        </p:nvSpPr>
        <p:spPr/>
        <p:txBody>
          <a:bodyPr/>
          <a:lstStyle/>
          <a:p>
            <a:fld id="{37FED9F1-BAB2-7541-925C-917A7E042A36}" type="datetimeFigureOut">
              <a:rPr lang="en-US" smtClean="0"/>
              <a:t>10/10/24</a:t>
            </a:fld>
            <a:endParaRPr lang="en-US"/>
          </a:p>
        </p:txBody>
      </p:sp>
      <p:sp>
        <p:nvSpPr>
          <p:cNvPr id="6" name="Footer Placeholder 5">
            <a:extLst>
              <a:ext uri="{FF2B5EF4-FFF2-40B4-BE49-F238E27FC236}">
                <a16:creationId xmlns:a16="http://schemas.microsoft.com/office/drawing/2014/main" id="{A91EDD94-3007-2ED0-1D83-3A6DD7CFE4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8FA797-B0B7-35FA-458A-D81224E8F7F7}"/>
              </a:ext>
            </a:extLst>
          </p:cNvPr>
          <p:cNvSpPr>
            <a:spLocks noGrp="1"/>
          </p:cNvSpPr>
          <p:nvPr>
            <p:ph type="sldNum" sz="quarter" idx="12"/>
          </p:nvPr>
        </p:nvSpPr>
        <p:spPr/>
        <p:txBody>
          <a:bodyPr/>
          <a:lstStyle/>
          <a:p>
            <a:fld id="{C19EA8B8-D769-C349-ADE4-6D1BCEBB1D29}" type="slidenum">
              <a:rPr lang="en-US" smtClean="0"/>
              <a:t>‹#›</a:t>
            </a:fld>
            <a:endParaRPr lang="en-US"/>
          </a:p>
        </p:txBody>
      </p:sp>
    </p:spTree>
    <p:extLst>
      <p:ext uri="{BB962C8B-B14F-4D97-AF65-F5344CB8AC3E}">
        <p14:creationId xmlns:p14="http://schemas.microsoft.com/office/powerpoint/2010/main" val="1801632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61BB1-9C9B-F4C8-2CCB-62C5CFEC7D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1D640B-93CE-5ACF-618A-F3DF6F1C0A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0D2BF4-1939-4684-D58C-39FFB5F143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0FA44F-6670-42BD-928F-70C4E3A6E3EA}"/>
              </a:ext>
            </a:extLst>
          </p:cNvPr>
          <p:cNvSpPr>
            <a:spLocks noGrp="1"/>
          </p:cNvSpPr>
          <p:nvPr>
            <p:ph type="dt" sz="half" idx="10"/>
          </p:nvPr>
        </p:nvSpPr>
        <p:spPr/>
        <p:txBody>
          <a:bodyPr/>
          <a:lstStyle/>
          <a:p>
            <a:fld id="{37FED9F1-BAB2-7541-925C-917A7E042A36}" type="datetimeFigureOut">
              <a:rPr lang="en-US" smtClean="0"/>
              <a:t>10/10/24</a:t>
            </a:fld>
            <a:endParaRPr lang="en-US"/>
          </a:p>
        </p:txBody>
      </p:sp>
      <p:sp>
        <p:nvSpPr>
          <p:cNvPr id="6" name="Footer Placeholder 5">
            <a:extLst>
              <a:ext uri="{FF2B5EF4-FFF2-40B4-BE49-F238E27FC236}">
                <a16:creationId xmlns:a16="http://schemas.microsoft.com/office/drawing/2014/main" id="{1327EEA9-1FF3-5F38-5665-4E66594375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9CE4F-ED67-86EC-0115-F29952CBEE9E}"/>
              </a:ext>
            </a:extLst>
          </p:cNvPr>
          <p:cNvSpPr>
            <a:spLocks noGrp="1"/>
          </p:cNvSpPr>
          <p:nvPr>
            <p:ph type="sldNum" sz="quarter" idx="12"/>
          </p:nvPr>
        </p:nvSpPr>
        <p:spPr/>
        <p:txBody>
          <a:bodyPr/>
          <a:lstStyle/>
          <a:p>
            <a:fld id="{C19EA8B8-D769-C349-ADE4-6D1BCEBB1D29}" type="slidenum">
              <a:rPr lang="en-US" smtClean="0"/>
              <a:t>‹#›</a:t>
            </a:fld>
            <a:endParaRPr lang="en-US"/>
          </a:p>
        </p:txBody>
      </p:sp>
    </p:spTree>
    <p:extLst>
      <p:ext uri="{BB962C8B-B14F-4D97-AF65-F5344CB8AC3E}">
        <p14:creationId xmlns:p14="http://schemas.microsoft.com/office/powerpoint/2010/main" val="999833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A2A508-4933-29DB-A312-301D478C2F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39F856-6104-4FCF-3DFC-F67C051AE7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F40A-0B21-DC99-4FD9-8127DECA6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7FED9F1-BAB2-7541-925C-917A7E042A36}" type="datetimeFigureOut">
              <a:rPr lang="en-US" smtClean="0"/>
              <a:t>10/10/24</a:t>
            </a:fld>
            <a:endParaRPr lang="en-US"/>
          </a:p>
        </p:txBody>
      </p:sp>
      <p:sp>
        <p:nvSpPr>
          <p:cNvPr id="5" name="Footer Placeholder 4">
            <a:extLst>
              <a:ext uri="{FF2B5EF4-FFF2-40B4-BE49-F238E27FC236}">
                <a16:creationId xmlns:a16="http://schemas.microsoft.com/office/drawing/2014/main" id="{377E9548-8AEE-9018-97F4-39969B0809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6C2E7BC-EEFB-70EF-2897-74625E7AB7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19EA8B8-D769-C349-ADE4-6D1BCEBB1D29}" type="slidenum">
              <a:rPr lang="en-US" smtClean="0"/>
              <a:t>‹#›</a:t>
            </a:fld>
            <a:endParaRPr lang="en-US"/>
          </a:p>
        </p:txBody>
      </p:sp>
    </p:spTree>
    <p:extLst>
      <p:ext uri="{BB962C8B-B14F-4D97-AF65-F5344CB8AC3E}">
        <p14:creationId xmlns:p14="http://schemas.microsoft.com/office/powerpoint/2010/main" val="1316848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ountain with snow on top&#10;&#10;Description automatically generated">
            <a:extLst>
              <a:ext uri="{FF2B5EF4-FFF2-40B4-BE49-F238E27FC236}">
                <a16:creationId xmlns:a16="http://schemas.microsoft.com/office/drawing/2014/main" id="{0A05DC04-0129-8AD7-1A90-EBA5C88B7686}"/>
              </a:ext>
            </a:extLst>
          </p:cNvPr>
          <p:cNvPicPr>
            <a:picLocks noChangeAspect="1"/>
          </p:cNvPicPr>
          <p:nvPr/>
        </p:nvPicPr>
        <p:blipFill>
          <a:blip r:embed="rId2"/>
          <a:srcRect l="889" t="888" r="889" b="16256"/>
          <a:stretch/>
        </p:blipFill>
        <p:spPr>
          <a:xfrm>
            <a:off x="0" y="0"/>
            <a:ext cx="12192000" cy="6858000"/>
          </a:xfrm>
          <a:prstGeom prst="rect">
            <a:avLst/>
          </a:prstGeom>
        </p:spPr>
      </p:pic>
      <p:sp>
        <p:nvSpPr>
          <p:cNvPr id="2" name="Title 1">
            <a:extLst>
              <a:ext uri="{FF2B5EF4-FFF2-40B4-BE49-F238E27FC236}">
                <a16:creationId xmlns:a16="http://schemas.microsoft.com/office/drawing/2014/main" id="{65109118-D6FF-ED24-BDFB-70C591554570}"/>
              </a:ext>
            </a:extLst>
          </p:cNvPr>
          <p:cNvSpPr>
            <a:spLocks noGrp="1"/>
          </p:cNvSpPr>
          <p:nvPr>
            <p:ph type="ctrTitle"/>
          </p:nvPr>
        </p:nvSpPr>
        <p:spPr>
          <a:xfrm>
            <a:off x="1524000" y="460211"/>
            <a:ext cx="9144000" cy="2387600"/>
          </a:xfrm>
        </p:spPr>
        <p:txBody>
          <a:bodyPr>
            <a:normAutofit/>
          </a:bodyPr>
          <a:lstStyle/>
          <a:p>
            <a:r>
              <a:rPr lang="en-US" sz="4000" dirty="0">
                <a:solidFill>
                  <a:schemeClr val="bg1"/>
                </a:solidFill>
              </a:rPr>
              <a:t>Carson Pass-Kirkwood </a:t>
            </a:r>
            <a:r>
              <a:rPr lang="en-US" sz="4000" dirty="0" err="1">
                <a:solidFill>
                  <a:schemeClr val="bg1"/>
                </a:solidFill>
              </a:rPr>
              <a:t>Paleocanyon</a:t>
            </a:r>
            <a:r>
              <a:rPr lang="en-US" sz="4000" dirty="0">
                <a:solidFill>
                  <a:schemeClr val="bg1"/>
                </a:solidFill>
              </a:rPr>
              <a:t> System: Paleogeography of the Ancestral Cascades Arc &amp; Implications for Landscape Evolution of the Sierra Nevada (California)</a:t>
            </a:r>
          </a:p>
        </p:txBody>
      </p:sp>
      <p:sp>
        <p:nvSpPr>
          <p:cNvPr id="3" name="Subtitle 2">
            <a:extLst>
              <a:ext uri="{FF2B5EF4-FFF2-40B4-BE49-F238E27FC236}">
                <a16:creationId xmlns:a16="http://schemas.microsoft.com/office/drawing/2014/main" id="{F0D15CBF-A645-7868-A764-7A68B2B8384A}"/>
              </a:ext>
            </a:extLst>
          </p:cNvPr>
          <p:cNvSpPr>
            <a:spLocks noGrp="1"/>
          </p:cNvSpPr>
          <p:nvPr>
            <p:ph type="subTitle" idx="1"/>
          </p:nvPr>
        </p:nvSpPr>
        <p:spPr>
          <a:xfrm>
            <a:off x="1524000" y="5202238"/>
            <a:ext cx="9144000" cy="1655762"/>
          </a:xfrm>
        </p:spPr>
        <p:txBody>
          <a:bodyPr/>
          <a:lstStyle/>
          <a:p>
            <a:r>
              <a:rPr lang="en-US" dirty="0">
                <a:solidFill>
                  <a:schemeClr val="bg1"/>
                </a:solidFill>
              </a:rPr>
              <a:t>Paper by Busby et al (2008)</a:t>
            </a:r>
          </a:p>
          <a:p>
            <a:endParaRPr lang="en-US" sz="1200" dirty="0">
              <a:solidFill>
                <a:schemeClr val="bg1"/>
              </a:solidFill>
            </a:endParaRPr>
          </a:p>
          <a:p>
            <a:r>
              <a:rPr lang="en-US" dirty="0">
                <a:solidFill>
                  <a:schemeClr val="bg1"/>
                </a:solidFill>
              </a:rPr>
              <a:t>Presentation by Solomon Feinstein</a:t>
            </a:r>
          </a:p>
        </p:txBody>
      </p:sp>
    </p:spTree>
    <p:extLst>
      <p:ext uri="{BB962C8B-B14F-4D97-AF65-F5344CB8AC3E}">
        <p14:creationId xmlns:p14="http://schemas.microsoft.com/office/powerpoint/2010/main" val="2598643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7867B-D463-1F1F-13F9-7C185F01F1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485F32-AF87-48B7-C47D-B3E20C56A76F}"/>
              </a:ext>
            </a:extLst>
          </p:cNvPr>
          <p:cNvSpPr>
            <a:spLocks noGrp="1"/>
          </p:cNvSpPr>
          <p:nvPr>
            <p:ph type="title"/>
          </p:nvPr>
        </p:nvSpPr>
        <p:spPr/>
        <p:txBody>
          <a:bodyPr/>
          <a:lstStyle/>
          <a:p>
            <a:r>
              <a:rPr lang="en-US" dirty="0"/>
              <a:t>Sequence/Unconformity 5</a:t>
            </a:r>
          </a:p>
        </p:txBody>
      </p:sp>
      <p:graphicFrame>
        <p:nvGraphicFramePr>
          <p:cNvPr id="4" name="Content Placeholder 3">
            <a:extLst>
              <a:ext uri="{FF2B5EF4-FFF2-40B4-BE49-F238E27FC236}">
                <a16:creationId xmlns:a16="http://schemas.microsoft.com/office/drawing/2014/main" id="{315CF4F8-F484-6E1B-4C81-F066B3EA2AA2}"/>
              </a:ext>
            </a:extLst>
          </p:cNvPr>
          <p:cNvGraphicFramePr>
            <a:graphicFrameLocks noGrp="1"/>
          </p:cNvGraphicFramePr>
          <p:nvPr>
            <p:ph idx="1"/>
            <p:extLst>
              <p:ext uri="{D42A27DB-BD31-4B8C-83A1-F6EECF244321}">
                <p14:modId xmlns:p14="http://schemas.microsoft.com/office/powerpoint/2010/main" val="1745606769"/>
              </p:ext>
            </p:extLst>
          </p:nvPr>
        </p:nvGraphicFramePr>
        <p:xfrm>
          <a:off x="838197" y="1825625"/>
          <a:ext cx="6151000" cy="4577080"/>
        </p:xfrm>
        <a:graphic>
          <a:graphicData uri="http://schemas.openxmlformats.org/drawingml/2006/table">
            <a:tbl>
              <a:tblPr firstRow="1" bandRow="1">
                <a:tableStyleId>{5C22544A-7EE6-4342-B048-85BDC9FD1C3A}</a:tableStyleId>
              </a:tblPr>
              <a:tblGrid>
                <a:gridCol w="3075500">
                  <a:extLst>
                    <a:ext uri="{9D8B030D-6E8A-4147-A177-3AD203B41FA5}">
                      <a16:colId xmlns:a16="http://schemas.microsoft.com/office/drawing/2014/main" val="2266848133"/>
                    </a:ext>
                  </a:extLst>
                </a:gridCol>
                <a:gridCol w="3075500">
                  <a:extLst>
                    <a:ext uri="{9D8B030D-6E8A-4147-A177-3AD203B41FA5}">
                      <a16:colId xmlns:a16="http://schemas.microsoft.com/office/drawing/2014/main" val="3308222882"/>
                    </a:ext>
                  </a:extLst>
                </a:gridCol>
              </a:tblGrid>
              <a:tr h="370840">
                <a:tc>
                  <a:txBody>
                    <a:bodyPr/>
                    <a:lstStyle/>
                    <a:p>
                      <a:r>
                        <a:rPr lang="en-US" dirty="0"/>
                        <a:t>U5</a:t>
                      </a:r>
                    </a:p>
                  </a:txBody>
                  <a:tcPr/>
                </a:tc>
                <a:tc>
                  <a:txBody>
                    <a:bodyPr/>
                    <a:lstStyle/>
                    <a:p>
                      <a:r>
                        <a:rPr lang="en-US" dirty="0"/>
                        <a:t>S5</a:t>
                      </a:r>
                    </a:p>
                  </a:txBody>
                  <a:tcPr/>
                </a:tc>
                <a:extLst>
                  <a:ext uri="{0D108BD9-81ED-4DB2-BD59-A6C34878D82A}">
                    <a16:rowId xmlns:a16="http://schemas.microsoft.com/office/drawing/2014/main" val="1163282872"/>
                  </a:ext>
                </a:extLst>
              </a:tr>
              <a:tr h="370840">
                <a:tc>
                  <a:txBody>
                    <a:bodyPr/>
                    <a:lstStyle/>
                    <a:p>
                      <a:pPr marL="285750" indent="-285750">
                        <a:buFont typeface="Arial" panose="020B0604020202020204" pitchFamily="34" charset="0"/>
                        <a:buChar char="•"/>
                      </a:pPr>
                      <a:r>
                        <a:rPr lang="en-US" dirty="0"/>
                        <a:t>Occurs on west side of study area</a:t>
                      </a:r>
                    </a:p>
                    <a:p>
                      <a:pPr marL="285750" indent="-285750">
                        <a:buFont typeface="Arial" panose="020B0604020202020204" pitchFamily="34" charset="0"/>
                        <a:buChar char="•"/>
                      </a:pPr>
                      <a:r>
                        <a:rPr lang="en-US" dirty="0"/>
                        <a:t>Cuts through S2 &amp; S3 down to Granite</a:t>
                      </a:r>
                    </a:p>
                    <a:p>
                      <a:pPr marL="285750" indent="-285750">
                        <a:buFont typeface="Arial" panose="020B0604020202020204" pitchFamily="34" charset="0"/>
                        <a:buChar char="•"/>
                      </a:pPr>
                      <a:r>
                        <a:rPr lang="en-US" dirty="0"/>
                        <a:t>Very deep unconformity</a:t>
                      </a:r>
                    </a:p>
                    <a:p>
                      <a:pPr marL="285750" indent="-285750">
                        <a:buFont typeface="Arial" panose="020B0604020202020204" pitchFamily="34" charset="0"/>
                        <a:buChar char="•"/>
                      </a:pPr>
                      <a:r>
                        <a:rPr lang="en-US" dirty="0"/>
                        <a:t>85 – 200 m of relief</a:t>
                      </a:r>
                    </a:p>
                    <a:p>
                      <a:pPr marL="285750" indent="-285750">
                        <a:buFont typeface="Arial" panose="020B0604020202020204" pitchFamily="34" charset="0"/>
                        <a:buChar char="•"/>
                      </a:pPr>
                      <a:r>
                        <a:rPr lang="en-US" dirty="0"/>
                        <a:t>Extent of 4.2 km</a:t>
                      </a:r>
                    </a:p>
                    <a:p>
                      <a:pPr marL="285750" indent="-285750">
                        <a:buFont typeface="Arial" panose="020B0604020202020204" pitchFamily="34" charset="0"/>
                        <a:buChar char="•"/>
                      </a:pPr>
                      <a:r>
                        <a:rPr lang="en-US" dirty="0"/>
                        <a:t>32º </a:t>
                      </a:r>
                      <a:r>
                        <a:rPr lang="en-US" dirty="0" err="1"/>
                        <a:t>Paleoslope</a:t>
                      </a:r>
                      <a:r>
                        <a:rPr lang="en-US" dirty="0"/>
                        <a:t> Gradient</a:t>
                      </a:r>
                    </a:p>
                    <a:p>
                      <a:pPr marL="285750" indent="-285750">
                        <a:buFont typeface="Arial" panose="020B0604020202020204" pitchFamily="34" charset="0"/>
                        <a:buChar char="•"/>
                      </a:pPr>
                      <a:endParaRPr lang="en-US" dirty="0"/>
                    </a:p>
                  </a:txBody>
                  <a:tcPr/>
                </a:tc>
                <a:tc>
                  <a:txBody>
                    <a:bodyPr/>
                    <a:lstStyle/>
                    <a:p>
                      <a:pPr marL="285750" indent="-285750">
                        <a:buFont typeface="Arial" panose="020B0604020202020204" pitchFamily="34" charset="0"/>
                        <a:buChar char="•"/>
                      </a:pPr>
                      <a:r>
                        <a:rPr lang="en-US" sz="1500" dirty="0"/>
                        <a:t>Up to 300 m thick</a:t>
                      </a:r>
                    </a:p>
                    <a:p>
                      <a:pPr marL="285750" indent="-285750">
                        <a:buFont typeface="Arial" panose="020B0604020202020204" pitchFamily="34" charset="0"/>
                        <a:buChar char="•"/>
                      </a:pPr>
                      <a:r>
                        <a:rPr lang="en-US" sz="1500" dirty="0"/>
                        <a:t>Contains very large clasts/boulders, some as large as 10s of meters</a:t>
                      </a:r>
                    </a:p>
                    <a:p>
                      <a:pPr marL="285750" indent="-285750">
                        <a:buFont typeface="Arial" panose="020B0604020202020204" pitchFamily="34" charset="0"/>
                        <a:buChar char="•"/>
                      </a:pPr>
                      <a:r>
                        <a:rPr lang="en-US" sz="1500" dirty="0"/>
                        <a:t>This suggests proximal source for volcanic debris flow</a:t>
                      </a:r>
                    </a:p>
                    <a:p>
                      <a:pPr marL="285750" indent="-285750">
                        <a:buFont typeface="Arial" panose="020B0604020202020204" pitchFamily="34" charset="0"/>
                        <a:buChar char="•"/>
                      </a:pPr>
                      <a:r>
                        <a:rPr lang="en-US" sz="1500" dirty="0"/>
                        <a:t>Interstratified with intrusions that pass up and out to form a lava dome, dome breccia, &amp; tuff</a:t>
                      </a:r>
                    </a:p>
                    <a:p>
                      <a:pPr marL="285750" indent="-285750">
                        <a:buFont typeface="Arial" panose="020B0604020202020204" pitchFamily="34" charset="0"/>
                        <a:buChar char="•"/>
                      </a:pPr>
                      <a:r>
                        <a:rPr lang="en-US" sz="1500" dirty="0"/>
                        <a:t>Records volcanism within </a:t>
                      </a:r>
                      <a:r>
                        <a:rPr lang="en-US" sz="1500" dirty="0" err="1"/>
                        <a:t>paleocanyon</a:t>
                      </a:r>
                      <a:endParaRPr lang="en-US" sz="1500" dirty="0"/>
                    </a:p>
                    <a:p>
                      <a:pPr marL="285750" indent="-285750">
                        <a:buFont typeface="Arial" panose="020B0604020202020204" pitchFamily="34" charset="0"/>
                        <a:buChar char="•"/>
                      </a:pPr>
                      <a:r>
                        <a:rPr lang="en-US" sz="1500" dirty="0"/>
                        <a:t>Cut by dike with </a:t>
                      </a:r>
                      <a:r>
                        <a:rPr lang="en-US" sz="1500" dirty="0" err="1"/>
                        <a:t>perperite</a:t>
                      </a:r>
                      <a:r>
                        <a:rPr lang="en-US" sz="1500" dirty="0"/>
                        <a:t> margins</a:t>
                      </a:r>
                    </a:p>
                    <a:p>
                      <a:pPr marL="285750" indent="-285750">
                        <a:buFont typeface="Arial" panose="020B0604020202020204" pitchFamily="34" charset="0"/>
                        <a:buChar char="•"/>
                      </a:pPr>
                      <a:r>
                        <a:rPr lang="en-US" sz="1500" dirty="0"/>
                        <a:t>Dike was intruded while debris flow was still waterlogged, related to debris flow deposits</a:t>
                      </a:r>
                    </a:p>
                    <a:p>
                      <a:pPr marL="285750" indent="-285750">
                        <a:buFont typeface="Arial" panose="020B0604020202020204" pitchFamily="34" charset="0"/>
                        <a:buChar char="•"/>
                      </a:pPr>
                      <a:r>
                        <a:rPr lang="en-US" sz="1500" dirty="0"/>
                        <a:t>Dike 10.49 +/- 0.12 MA</a:t>
                      </a:r>
                    </a:p>
                    <a:p>
                      <a:pPr marL="285750" indent="-285750">
                        <a:buFont typeface="Arial" panose="020B0604020202020204" pitchFamily="34" charset="0"/>
                        <a:buChar char="•"/>
                      </a:pPr>
                      <a:r>
                        <a:rPr lang="en-US" sz="1500" dirty="0"/>
                        <a:t>Tvdf1, Tad1, Tad2</a:t>
                      </a:r>
                    </a:p>
                  </a:txBody>
                  <a:tcPr/>
                </a:tc>
                <a:extLst>
                  <a:ext uri="{0D108BD9-81ED-4DB2-BD59-A6C34878D82A}">
                    <a16:rowId xmlns:a16="http://schemas.microsoft.com/office/drawing/2014/main" val="34500555"/>
                  </a:ext>
                </a:extLst>
              </a:tr>
            </a:tbl>
          </a:graphicData>
        </a:graphic>
      </p:graphicFrame>
      <p:pic>
        <p:nvPicPr>
          <p:cNvPr id="5" name="Picture 4" descr="A person climbing a rock&#10;&#10;Description automatically generated">
            <a:extLst>
              <a:ext uri="{FF2B5EF4-FFF2-40B4-BE49-F238E27FC236}">
                <a16:creationId xmlns:a16="http://schemas.microsoft.com/office/drawing/2014/main" id="{29181FFA-7EA8-FF08-5730-ECDA782F9B0C}"/>
              </a:ext>
            </a:extLst>
          </p:cNvPr>
          <p:cNvPicPr>
            <a:picLocks noChangeAspect="1"/>
          </p:cNvPicPr>
          <p:nvPr/>
        </p:nvPicPr>
        <p:blipFill>
          <a:blip r:embed="rId2"/>
          <a:stretch>
            <a:fillRect/>
          </a:stretch>
        </p:blipFill>
        <p:spPr>
          <a:xfrm>
            <a:off x="7339897" y="0"/>
            <a:ext cx="4852103" cy="6858000"/>
          </a:xfrm>
          <a:prstGeom prst="rect">
            <a:avLst/>
          </a:prstGeom>
        </p:spPr>
      </p:pic>
      <p:pic>
        <p:nvPicPr>
          <p:cNvPr id="7" name="Picture 6">
            <a:extLst>
              <a:ext uri="{FF2B5EF4-FFF2-40B4-BE49-F238E27FC236}">
                <a16:creationId xmlns:a16="http://schemas.microsoft.com/office/drawing/2014/main" id="{D59F2AAC-4B90-1DAE-7FF4-F5EFD138E371}"/>
              </a:ext>
            </a:extLst>
          </p:cNvPr>
          <p:cNvPicPr>
            <a:picLocks noChangeAspect="1"/>
          </p:cNvPicPr>
          <p:nvPr/>
        </p:nvPicPr>
        <p:blipFill>
          <a:blip r:embed="rId3"/>
          <a:stretch>
            <a:fillRect/>
          </a:stretch>
        </p:blipFill>
        <p:spPr>
          <a:xfrm>
            <a:off x="1033670" y="4468634"/>
            <a:ext cx="2709377" cy="1818202"/>
          </a:xfrm>
          <a:prstGeom prst="rect">
            <a:avLst/>
          </a:prstGeom>
        </p:spPr>
      </p:pic>
    </p:spTree>
    <p:extLst>
      <p:ext uri="{BB962C8B-B14F-4D97-AF65-F5344CB8AC3E}">
        <p14:creationId xmlns:p14="http://schemas.microsoft.com/office/powerpoint/2010/main" val="1046084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70FF5-55C9-8AF4-5BEC-CD36CBC41C83}"/>
              </a:ext>
            </a:extLst>
          </p:cNvPr>
          <p:cNvSpPr>
            <a:spLocks noGrp="1"/>
          </p:cNvSpPr>
          <p:nvPr>
            <p:ph type="title"/>
          </p:nvPr>
        </p:nvSpPr>
        <p:spPr/>
        <p:txBody>
          <a:bodyPr/>
          <a:lstStyle/>
          <a:p>
            <a:r>
              <a:rPr lang="en-US" dirty="0"/>
              <a:t>Sequence/Unconformity 6</a:t>
            </a:r>
          </a:p>
        </p:txBody>
      </p:sp>
      <p:graphicFrame>
        <p:nvGraphicFramePr>
          <p:cNvPr id="4" name="Content Placeholder 3">
            <a:extLst>
              <a:ext uri="{FF2B5EF4-FFF2-40B4-BE49-F238E27FC236}">
                <a16:creationId xmlns:a16="http://schemas.microsoft.com/office/drawing/2014/main" id="{2CD88F47-B03B-4BF4-AACD-4E04CB913D76}"/>
              </a:ext>
            </a:extLst>
          </p:cNvPr>
          <p:cNvGraphicFramePr>
            <a:graphicFrameLocks noGrp="1"/>
          </p:cNvGraphicFramePr>
          <p:nvPr>
            <p:ph idx="1"/>
            <p:extLst>
              <p:ext uri="{D42A27DB-BD31-4B8C-83A1-F6EECF244321}">
                <p14:modId xmlns:p14="http://schemas.microsoft.com/office/powerpoint/2010/main" val="704729066"/>
              </p:ext>
            </p:extLst>
          </p:nvPr>
        </p:nvGraphicFramePr>
        <p:xfrm>
          <a:off x="838200" y="1825625"/>
          <a:ext cx="10515597" cy="375412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3231398161"/>
                    </a:ext>
                  </a:extLst>
                </a:gridCol>
                <a:gridCol w="3505199">
                  <a:extLst>
                    <a:ext uri="{9D8B030D-6E8A-4147-A177-3AD203B41FA5}">
                      <a16:colId xmlns:a16="http://schemas.microsoft.com/office/drawing/2014/main" val="2047792380"/>
                    </a:ext>
                  </a:extLst>
                </a:gridCol>
                <a:gridCol w="3505199">
                  <a:extLst>
                    <a:ext uri="{9D8B030D-6E8A-4147-A177-3AD203B41FA5}">
                      <a16:colId xmlns:a16="http://schemas.microsoft.com/office/drawing/2014/main" val="2919547210"/>
                    </a:ext>
                  </a:extLst>
                </a:gridCol>
              </a:tblGrid>
              <a:tr h="370840">
                <a:tc>
                  <a:txBody>
                    <a:bodyPr/>
                    <a:lstStyle/>
                    <a:p>
                      <a:r>
                        <a:rPr lang="en-US" dirty="0"/>
                        <a:t>U6</a:t>
                      </a:r>
                    </a:p>
                  </a:txBody>
                  <a:tcPr/>
                </a:tc>
                <a:tc>
                  <a:txBody>
                    <a:bodyPr/>
                    <a:lstStyle/>
                    <a:p>
                      <a:r>
                        <a:rPr lang="en-US" dirty="0"/>
                        <a:t>S6a</a:t>
                      </a:r>
                    </a:p>
                  </a:txBody>
                  <a:tcPr/>
                </a:tc>
                <a:tc>
                  <a:txBody>
                    <a:bodyPr/>
                    <a:lstStyle/>
                    <a:p>
                      <a:r>
                        <a:rPr lang="en-US" dirty="0"/>
                        <a:t>S6b</a:t>
                      </a:r>
                    </a:p>
                  </a:txBody>
                  <a:tcPr/>
                </a:tc>
                <a:extLst>
                  <a:ext uri="{0D108BD9-81ED-4DB2-BD59-A6C34878D82A}">
                    <a16:rowId xmlns:a16="http://schemas.microsoft.com/office/drawing/2014/main" val="1005567953"/>
                  </a:ext>
                </a:extLst>
              </a:tr>
              <a:tr h="370840">
                <a:tc>
                  <a:txBody>
                    <a:bodyPr/>
                    <a:lstStyle/>
                    <a:p>
                      <a:pPr marL="285750" indent="-285750">
                        <a:buFont typeface="Arial" panose="020B0604020202020204" pitchFamily="34" charset="0"/>
                        <a:buChar char="•"/>
                      </a:pPr>
                      <a:r>
                        <a:rPr lang="en-US" dirty="0"/>
                        <a:t>Divided into U6a &amp; U6b due to geography (6a in E, 6b in W)</a:t>
                      </a:r>
                    </a:p>
                    <a:p>
                      <a:pPr marL="285750" indent="-285750">
                        <a:buFont typeface="Arial" panose="020B0604020202020204" pitchFamily="34" charset="0"/>
                        <a:buChar char="•"/>
                      </a:pPr>
                      <a:r>
                        <a:rPr lang="en-US" dirty="0"/>
                        <a:t>Despite this, likely correlated and record related volcanism</a:t>
                      </a:r>
                    </a:p>
                    <a:p>
                      <a:pPr marL="285750" indent="-285750">
                        <a:buFont typeface="Arial" panose="020B0604020202020204" pitchFamily="34" charset="0"/>
                        <a:buChar char="•"/>
                      </a:pPr>
                      <a:r>
                        <a:rPr lang="en-US" dirty="0"/>
                        <a:t>Basal strata of 6a 0.75-1.1 MY older than 6b</a:t>
                      </a:r>
                    </a:p>
                    <a:p>
                      <a:pPr marL="285750" indent="-285750">
                        <a:buFont typeface="Arial" panose="020B0604020202020204" pitchFamily="34" charset="0"/>
                        <a:buChar char="•"/>
                      </a:pPr>
                      <a:r>
                        <a:rPr lang="en-US" dirty="0"/>
                        <a:t>Very deep unconformity within </a:t>
                      </a:r>
                      <a:r>
                        <a:rPr lang="en-US" dirty="0" err="1"/>
                        <a:t>paleocanyon</a:t>
                      </a:r>
                      <a:endParaRPr lang="en-US" dirty="0"/>
                    </a:p>
                    <a:p>
                      <a:pPr marL="285750" indent="-285750">
                        <a:buFont typeface="Arial" panose="020B0604020202020204" pitchFamily="34" charset="0"/>
                        <a:buChar char="•"/>
                      </a:pPr>
                      <a:r>
                        <a:rPr lang="en-US" dirty="0"/>
                        <a:t>U6a: 36 – 303 m of relief, dipped 48º, extends 6.0 km</a:t>
                      </a:r>
                    </a:p>
                    <a:p>
                      <a:pPr marL="285750" indent="-285750">
                        <a:buFont typeface="Arial" panose="020B0604020202020204" pitchFamily="34" charset="0"/>
                        <a:buChar char="•"/>
                      </a:pPr>
                      <a:r>
                        <a:rPr lang="en-US" dirty="0"/>
                        <a:t>U6b: 121 – 303 m of relief, dipped 6º, extends 5.0 km</a:t>
                      </a:r>
                    </a:p>
                  </a:txBody>
                  <a:tcPr/>
                </a:tc>
                <a:tc>
                  <a:txBody>
                    <a:bodyPr/>
                    <a:lstStyle/>
                    <a:p>
                      <a:pPr marL="285750" indent="-285750">
                        <a:buFont typeface="Arial" panose="020B0604020202020204" pitchFamily="34" charset="0"/>
                        <a:buChar char="•"/>
                      </a:pPr>
                      <a:r>
                        <a:rPr lang="en-US" dirty="0"/>
                        <a:t>4 young basalt flows</a:t>
                      </a:r>
                    </a:p>
                    <a:p>
                      <a:pPr marL="285750" indent="-285750">
                        <a:buFont typeface="Arial" panose="020B0604020202020204" pitchFamily="34" charset="0"/>
                        <a:buChar char="•"/>
                      </a:pPr>
                      <a:r>
                        <a:rPr lang="en-US" dirty="0"/>
                        <a:t>6.80 +/- 0.20 MA (</a:t>
                      </a:r>
                      <a:r>
                        <a:rPr lang="en-US" dirty="0" err="1"/>
                        <a:t>Ar</a:t>
                      </a:r>
                      <a:r>
                        <a:rPr lang="en-US" dirty="0"/>
                        <a:t>/</a:t>
                      </a:r>
                      <a:r>
                        <a:rPr lang="en-US" dirty="0" err="1"/>
                        <a:t>Ar</a:t>
                      </a:r>
                      <a:r>
                        <a:rPr lang="en-US" dirty="0"/>
                        <a:t>)</a:t>
                      </a:r>
                    </a:p>
                    <a:p>
                      <a:pPr marL="285750" indent="-285750">
                        <a:buFont typeface="Arial" panose="020B0604020202020204" pitchFamily="34" charset="0"/>
                        <a:buChar char="•"/>
                      </a:pPr>
                      <a:r>
                        <a:rPr lang="en-US" dirty="0"/>
                        <a:t>Volcanic debris flow as well, cut by </a:t>
                      </a:r>
                      <a:r>
                        <a:rPr lang="en-US" dirty="0" err="1"/>
                        <a:t>perperite</a:t>
                      </a:r>
                      <a:r>
                        <a:rPr lang="en-US" dirty="0"/>
                        <a:t> dike, overlaying young basalt</a:t>
                      </a:r>
                    </a:p>
                    <a:p>
                      <a:pPr marL="285750" indent="-285750">
                        <a:buFont typeface="Arial" panose="020B0604020202020204" pitchFamily="34" charset="0"/>
                        <a:buChar char="•"/>
                      </a:pPr>
                      <a:r>
                        <a:rPr lang="en-US" dirty="0"/>
                        <a:t>Basaltic andesite block &amp; ask flow tuff of Red Lake Peak</a:t>
                      </a:r>
                    </a:p>
                    <a:p>
                      <a:pPr marL="285750" indent="-285750">
                        <a:buFont typeface="Arial" panose="020B0604020202020204" pitchFamily="34" charset="0"/>
                        <a:buChar char="•"/>
                      </a:pPr>
                      <a:r>
                        <a:rPr lang="en-US" dirty="0"/>
                        <a:t>Forms highest point in </a:t>
                      </a:r>
                      <a:r>
                        <a:rPr lang="en-US" dirty="0" err="1"/>
                        <a:t>paleocanyon</a:t>
                      </a:r>
                      <a:endParaRPr lang="en-US" dirty="0"/>
                    </a:p>
                    <a:p>
                      <a:pPr marL="285750" indent="-285750">
                        <a:buFont typeface="Arial" panose="020B0604020202020204" pitchFamily="34" charset="0"/>
                        <a:buChar char="•"/>
                      </a:pPr>
                      <a:r>
                        <a:rPr lang="en-US" dirty="0"/>
                        <a:t>170m thick, deposited in 0.75 MY</a:t>
                      </a:r>
                    </a:p>
                    <a:p>
                      <a:pPr marL="285750" indent="-285750">
                        <a:buFont typeface="Arial" panose="020B0604020202020204" pitchFamily="34" charset="0"/>
                        <a:buChar char="•"/>
                      </a:pPr>
                      <a:r>
                        <a:rPr lang="en-US" dirty="0" err="1"/>
                        <a:t>TbI</a:t>
                      </a:r>
                      <a:r>
                        <a:rPr lang="en-US" dirty="0"/>
                        <a:t>, Tvdf2, </a:t>
                      </a:r>
                      <a:r>
                        <a:rPr lang="en-US" dirty="0" err="1"/>
                        <a:t>Tbat</a:t>
                      </a:r>
                      <a:endParaRPr lang="en-US" dirty="0"/>
                    </a:p>
                  </a:txBody>
                  <a:tcPr/>
                </a:tc>
                <a:tc>
                  <a:txBody>
                    <a:bodyPr/>
                    <a:lstStyle/>
                    <a:p>
                      <a:pPr marL="285750" indent="-285750">
                        <a:buFont typeface="Arial" panose="020B0604020202020204" pitchFamily="34" charset="0"/>
                        <a:buChar char="•"/>
                      </a:pPr>
                      <a:r>
                        <a:rPr lang="en-US" dirty="0"/>
                        <a:t>Petrographically distinct from other volcanic rocks</a:t>
                      </a:r>
                    </a:p>
                    <a:p>
                      <a:pPr marL="285750" indent="-285750">
                        <a:buFont typeface="Arial" panose="020B0604020202020204" pitchFamily="34" charset="0"/>
                        <a:buChar char="•"/>
                      </a:pPr>
                      <a:r>
                        <a:rPr lang="en-US" dirty="0"/>
                        <a:t>6.05 +/- 0.12 MA (</a:t>
                      </a:r>
                      <a:r>
                        <a:rPr lang="en-US" dirty="0" err="1"/>
                        <a:t>Ar</a:t>
                      </a:r>
                      <a:r>
                        <a:rPr lang="en-US" dirty="0"/>
                        <a:t>/</a:t>
                      </a:r>
                      <a:r>
                        <a:rPr lang="en-US" dirty="0" err="1"/>
                        <a:t>Ar</a:t>
                      </a:r>
                      <a:r>
                        <a:rPr lang="en-US" dirty="0"/>
                        <a:t>)</a:t>
                      </a:r>
                    </a:p>
                    <a:p>
                      <a:pPr marL="285750" indent="-285750">
                        <a:buFont typeface="Arial" panose="020B0604020202020204" pitchFamily="34" charset="0"/>
                        <a:buChar char="•"/>
                      </a:pPr>
                      <a:r>
                        <a:rPr lang="en-US" dirty="0"/>
                        <a:t>Taba3, </a:t>
                      </a:r>
                      <a:r>
                        <a:rPr lang="en-US" dirty="0" err="1"/>
                        <a:t>Tdd</a:t>
                      </a:r>
                      <a:endParaRPr lang="en-US" dirty="0"/>
                    </a:p>
                  </a:txBody>
                  <a:tcPr/>
                </a:tc>
                <a:extLst>
                  <a:ext uri="{0D108BD9-81ED-4DB2-BD59-A6C34878D82A}">
                    <a16:rowId xmlns:a16="http://schemas.microsoft.com/office/drawing/2014/main" val="1985857685"/>
                  </a:ext>
                </a:extLst>
              </a:tr>
            </a:tbl>
          </a:graphicData>
        </a:graphic>
      </p:graphicFrame>
      <p:pic>
        <p:nvPicPr>
          <p:cNvPr id="6" name="Picture 5" descr="A black lens cap on a rocky surface&#10;&#10;Description automatically generated">
            <a:extLst>
              <a:ext uri="{FF2B5EF4-FFF2-40B4-BE49-F238E27FC236}">
                <a16:creationId xmlns:a16="http://schemas.microsoft.com/office/drawing/2014/main" id="{F23F78E0-E333-394A-5976-F808064AEF5C}"/>
              </a:ext>
            </a:extLst>
          </p:cNvPr>
          <p:cNvPicPr>
            <a:picLocks noChangeAspect="1"/>
          </p:cNvPicPr>
          <p:nvPr/>
        </p:nvPicPr>
        <p:blipFill>
          <a:blip r:embed="rId2"/>
          <a:stretch>
            <a:fillRect/>
          </a:stretch>
        </p:blipFill>
        <p:spPr>
          <a:xfrm>
            <a:off x="8014660" y="3363402"/>
            <a:ext cx="3199213" cy="2138902"/>
          </a:xfrm>
          <a:prstGeom prst="rect">
            <a:avLst/>
          </a:prstGeom>
        </p:spPr>
      </p:pic>
    </p:spTree>
    <p:extLst>
      <p:ext uri="{BB962C8B-B14F-4D97-AF65-F5344CB8AC3E}">
        <p14:creationId xmlns:p14="http://schemas.microsoft.com/office/powerpoint/2010/main" val="1638190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24607-62C7-EA40-174D-D57F2D87FD48}"/>
              </a:ext>
            </a:extLst>
          </p:cNvPr>
          <p:cNvSpPr>
            <a:spLocks noGrp="1"/>
          </p:cNvSpPr>
          <p:nvPr>
            <p:ph type="title"/>
          </p:nvPr>
        </p:nvSpPr>
        <p:spPr>
          <a:xfrm>
            <a:off x="121468" y="-78797"/>
            <a:ext cx="10515600" cy="1325563"/>
          </a:xfrm>
        </p:spPr>
        <p:txBody>
          <a:bodyPr/>
          <a:lstStyle/>
          <a:p>
            <a:r>
              <a:rPr lang="en-US" dirty="0"/>
              <a:t>Geochronology</a:t>
            </a:r>
          </a:p>
        </p:txBody>
      </p:sp>
      <p:pic>
        <p:nvPicPr>
          <p:cNvPr id="5" name="Picture 4">
            <a:extLst>
              <a:ext uri="{FF2B5EF4-FFF2-40B4-BE49-F238E27FC236}">
                <a16:creationId xmlns:a16="http://schemas.microsoft.com/office/drawing/2014/main" id="{E5FD64A5-8532-4105-AAA1-3970CD79F3E3}"/>
              </a:ext>
            </a:extLst>
          </p:cNvPr>
          <p:cNvPicPr>
            <a:picLocks noChangeAspect="1"/>
          </p:cNvPicPr>
          <p:nvPr/>
        </p:nvPicPr>
        <p:blipFill>
          <a:blip r:embed="rId2"/>
          <a:stretch>
            <a:fillRect/>
          </a:stretch>
        </p:blipFill>
        <p:spPr>
          <a:xfrm>
            <a:off x="6217468" y="0"/>
            <a:ext cx="5974532" cy="6858000"/>
          </a:xfrm>
          <a:prstGeom prst="rect">
            <a:avLst/>
          </a:prstGeom>
        </p:spPr>
      </p:pic>
      <p:pic>
        <p:nvPicPr>
          <p:cNvPr id="7" name="Picture 6" descr="A collage of rocks and plants&#10;&#10;Description automatically generated">
            <a:extLst>
              <a:ext uri="{FF2B5EF4-FFF2-40B4-BE49-F238E27FC236}">
                <a16:creationId xmlns:a16="http://schemas.microsoft.com/office/drawing/2014/main" id="{F1ACE332-C2A8-5D92-8540-F3E6FBB18348}"/>
              </a:ext>
            </a:extLst>
          </p:cNvPr>
          <p:cNvPicPr>
            <a:picLocks noChangeAspect="1"/>
          </p:cNvPicPr>
          <p:nvPr/>
        </p:nvPicPr>
        <p:blipFill>
          <a:blip r:embed="rId3"/>
          <a:stretch>
            <a:fillRect/>
          </a:stretch>
        </p:blipFill>
        <p:spPr>
          <a:xfrm>
            <a:off x="0" y="1127680"/>
            <a:ext cx="5645426" cy="5730319"/>
          </a:xfrm>
          <a:prstGeom prst="rect">
            <a:avLst/>
          </a:prstGeom>
        </p:spPr>
      </p:pic>
    </p:spTree>
    <p:extLst>
      <p:ext uri="{BB962C8B-B14F-4D97-AF65-F5344CB8AC3E}">
        <p14:creationId xmlns:p14="http://schemas.microsoft.com/office/powerpoint/2010/main" val="2412601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419F9-15BB-0A72-82E9-6446F5B26090}"/>
              </a:ext>
            </a:extLst>
          </p:cNvPr>
          <p:cNvSpPr>
            <a:spLocks noGrp="1"/>
          </p:cNvSpPr>
          <p:nvPr>
            <p:ph type="title"/>
          </p:nvPr>
        </p:nvSpPr>
        <p:spPr>
          <a:xfrm>
            <a:off x="437321" y="373076"/>
            <a:ext cx="10515600" cy="1325563"/>
          </a:xfrm>
        </p:spPr>
        <p:txBody>
          <a:bodyPr/>
          <a:lstStyle/>
          <a:p>
            <a:r>
              <a:rPr lang="en-US" dirty="0"/>
              <a:t>Ancestral Cascades</a:t>
            </a:r>
          </a:p>
        </p:txBody>
      </p:sp>
      <p:sp>
        <p:nvSpPr>
          <p:cNvPr id="3" name="Content Placeholder 2">
            <a:extLst>
              <a:ext uri="{FF2B5EF4-FFF2-40B4-BE49-F238E27FC236}">
                <a16:creationId xmlns:a16="http://schemas.microsoft.com/office/drawing/2014/main" id="{EB5533CC-F89F-37BA-31E8-709A9100C5A6}"/>
              </a:ext>
            </a:extLst>
          </p:cNvPr>
          <p:cNvSpPr>
            <a:spLocks noGrp="1"/>
          </p:cNvSpPr>
          <p:nvPr>
            <p:ph idx="1"/>
          </p:nvPr>
        </p:nvSpPr>
        <p:spPr>
          <a:xfrm>
            <a:off x="838202" y="1825625"/>
            <a:ext cx="5353950" cy="5032376"/>
          </a:xfrm>
        </p:spPr>
        <p:txBody>
          <a:bodyPr>
            <a:normAutofit fontScale="70000" lnSpcReduction="20000"/>
          </a:bodyPr>
          <a:lstStyle/>
          <a:p>
            <a:r>
              <a:rPr lang="en-US" dirty="0"/>
              <a:t>The Kirkwood area documents the Ancestral Cascades scintillatingly</a:t>
            </a:r>
          </a:p>
          <a:p>
            <a:pPr lvl="1"/>
            <a:r>
              <a:rPr lang="en-US" dirty="0"/>
              <a:t>22-5 MA</a:t>
            </a:r>
          </a:p>
          <a:p>
            <a:r>
              <a:rPr lang="en-US" dirty="0"/>
              <a:t>3 Pulses of Calc-Alkaline Ancestral Cascade Volcanism</a:t>
            </a:r>
          </a:p>
          <a:p>
            <a:pPr lvl="1"/>
            <a:r>
              <a:rPr lang="en-US" dirty="0"/>
              <a:t>15-14 MA</a:t>
            </a:r>
          </a:p>
          <a:p>
            <a:pPr lvl="1"/>
            <a:r>
              <a:rPr lang="en-US" dirty="0"/>
              <a:t>10-9 MA</a:t>
            </a:r>
          </a:p>
          <a:p>
            <a:pPr lvl="1"/>
            <a:r>
              <a:rPr lang="en-US" dirty="0"/>
              <a:t>7-6 MA</a:t>
            </a:r>
          </a:p>
          <a:p>
            <a:r>
              <a:rPr lang="en-US" dirty="0"/>
              <a:t>In general, Miocene volcanoes were located along modern Sierra crest in the Kirkwood area</a:t>
            </a:r>
          </a:p>
          <a:p>
            <a:r>
              <a:rPr lang="en-US" dirty="0"/>
              <a:t>No evidence of Stratovolcanoes or Calderas- I find this very interesting</a:t>
            </a:r>
          </a:p>
          <a:p>
            <a:r>
              <a:rPr lang="en-US" dirty="0"/>
              <a:t>In Kirkwood area, volcanic debris was deposited near their sources, lacking fine-grained clasts (steep slope)</a:t>
            </a:r>
          </a:p>
          <a:p>
            <a:r>
              <a:rPr lang="en-US" dirty="0"/>
              <a:t>Volcanic environments characterized by high rates of erosion &amp; clastic deposition in wet setting</a:t>
            </a:r>
          </a:p>
        </p:txBody>
      </p:sp>
      <p:pic>
        <p:nvPicPr>
          <p:cNvPr id="5" name="Picture 4" descr="A diagram of a volcano&#10;&#10;Description automatically generated">
            <a:extLst>
              <a:ext uri="{FF2B5EF4-FFF2-40B4-BE49-F238E27FC236}">
                <a16:creationId xmlns:a16="http://schemas.microsoft.com/office/drawing/2014/main" id="{4DFB9C50-86CA-3A5A-9A5F-F44F9DC1474F}"/>
              </a:ext>
            </a:extLst>
          </p:cNvPr>
          <p:cNvPicPr>
            <a:picLocks noChangeAspect="1"/>
          </p:cNvPicPr>
          <p:nvPr/>
        </p:nvPicPr>
        <p:blipFill>
          <a:blip r:embed="rId2"/>
          <a:stretch>
            <a:fillRect/>
          </a:stretch>
        </p:blipFill>
        <p:spPr>
          <a:xfrm>
            <a:off x="6192151" y="0"/>
            <a:ext cx="5999849" cy="6858000"/>
          </a:xfrm>
          <a:prstGeom prst="rect">
            <a:avLst/>
          </a:prstGeom>
        </p:spPr>
      </p:pic>
    </p:spTree>
    <p:extLst>
      <p:ext uri="{BB962C8B-B14F-4D97-AF65-F5344CB8AC3E}">
        <p14:creationId xmlns:p14="http://schemas.microsoft.com/office/powerpoint/2010/main" val="1137953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mountain with a red cross&#10;&#10;Description automatically generated">
            <a:extLst>
              <a:ext uri="{FF2B5EF4-FFF2-40B4-BE49-F238E27FC236}">
                <a16:creationId xmlns:a16="http://schemas.microsoft.com/office/drawing/2014/main" id="{56F8257E-D4A5-D321-245D-59924D1E5813}"/>
              </a:ext>
            </a:extLst>
          </p:cNvPr>
          <p:cNvPicPr>
            <a:picLocks noChangeAspect="1"/>
          </p:cNvPicPr>
          <p:nvPr/>
        </p:nvPicPr>
        <p:blipFill>
          <a:blip r:embed="rId2"/>
          <a:srcRect t="8241" b="7189"/>
          <a:stretch/>
        </p:blipFill>
        <p:spPr>
          <a:xfrm>
            <a:off x="20" y="1282"/>
            <a:ext cx="12191980" cy="6856718"/>
          </a:xfrm>
          <a:prstGeom prst="rect">
            <a:avLst/>
          </a:prstGeom>
        </p:spPr>
      </p:pic>
    </p:spTree>
    <p:extLst>
      <p:ext uri="{BB962C8B-B14F-4D97-AF65-F5344CB8AC3E}">
        <p14:creationId xmlns:p14="http://schemas.microsoft.com/office/powerpoint/2010/main" val="636295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426424-4FA9-7FD0-4B3A-0145EFAA3A79}"/>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ountain range with a red line&#10;&#10;Description automatically generated">
            <a:extLst>
              <a:ext uri="{FF2B5EF4-FFF2-40B4-BE49-F238E27FC236}">
                <a16:creationId xmlns:a16="http://schemas.microsoft.com/office/drawing/2014/main" id="{A2217E8E-9E60-619A-6392-5BE19B8A46B8}"/>
              </a:ext>
            </a:extLst>
          </p:cNvPr>
          <p:cNvPicPr>
            <a:picLocks noChangeAspect="1"/>
          </p:cNvPicPr>
          <p:nvPr/>
        </p:nvPicPr>
        <p:blipFill>
          <a:blip r:embed="rId2"/>
          <a:srcRect t="11085" b="4344"/>
          <a:stretch/>
        </p:blipFill>
        <p:spPr>
          <a:xfrm>
            <a:off x="20" y="1282"/>
            <a:ext cx="12191980" cy="6856718"/>
          </a:xfrm>
          <a:prstGeom prst="rect">
            <a:avLst/>
          </a:prstGeom>
        </p:spPr>
      </p:pic>
    </p:spTree>
    <p:extLst>
      <p:ext uri="{BB962C8B-B14F-4D97-AF65-F5344CB8AC3E}">
        <p14:creationId xmlns:p14="http://schemas.microsoft.com/office/powerpoint/2010/main" val="3245652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C27BA-E5A9-F98B-B420-36835C8841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D27EA9-23A8-4AB7-4412-AA513D7C0589}"/>
              </a:ext>
            </a:extLst>
          </p:cNvPr>
          <p:cNvSpPr>
            <a:spLocks noGrp="1"/>
          </p:cNvSpPr>
          <p:nvPr>
            <p:ph type="title"/>
          </p:nvPr>
        </p:nvSpPr>
        <p:spPr/>
        <p:txBody>
          <a:bodyPr/>
          <a:lstStyle/>
          <a:p>
            <a:r>
              <a:rPr lang="en-US" dirty="0"/>
              <a:t>General Landscape</a:t>
            </a:r>
          </a:p>
        </p:txBody>
      </p:sp>
      <p:sp>
        <p:nvSpPr>
          <p:cNvPr id="3" name="Content Placeholder 2">
            <a:extLst>
              <a:ext uri="{FF2B5EF4-FFF2-40B4-BE49-F238E27FC236}">
                <a16:creationId xmlns:a16="http://schemas.microsoft.com/office/drawing/2014/main" id="{CD7D7617-D868-2925-9CFC-13451CEC836C}"/>
              </a:ext>
            </a:extLst>
          </p:cNvPr>
          <p:cNvSpPr>
            <a:spLocks noGrp="1"/>
          </p:cNvSpPr>
          <p:nvPr>
            <p:ph idx="1"/>
          </p:nvPr>
        </p:nvSpPr>
        <p:spPr>
          <a:xfrm>
            <a:off x="838201" y="1690688"/>
            <a:ext cx="5257799" cy="5032376"/>
          </a:xfrm>
        </p:spPr>
        <p:txBody>
          <a:bodyPr>
            <a:normAutofit fontScale="85000" lnSpcReduction="10000"/>
          </a:bodyPr>
          <a:lstStyle/>
          <a:p>
            <a:r>
              <a:rPr lang="en-US" dirty="0" err="1"/>
              <a:t>Paleorelief</a:t>
            </a:r>
            <a:r>
              <a:rPr lang="en-US" dirty="0"/>
              <a:t> in study area is ~650 m</a:t>
            </a:r>
          </a:p>
          <a:p>
            <a:r>
              <a:rPr lang="en-US" dirty="0"/>
              <a:t>Low </a:t>
            </a:r>
            <a:r>
              <a:rPr lang="en-US" dirty="0" err="1"/>
              <a:t>paleorelief</a:t>
            </a:r>
            <a:r>
              <a:rPr lang="en-US" dirty="0"/>
              <a:t> in northern Sierras (200m), high in southern Sierras (1000 m)</a:t>
            </a:r>
          </a:p>
          <a:p>
            <a:r>
              <a:rPr lang="en-US" dirty="0"/>
              <a:t>Absolute elevation in Kirkwood Area 5-10 MA?</a:t>
            </a:r>
          </a:p>
          <a:p>
            <a:pPr lvl="1"/>
            <a:r>
              <a:rPr lang="en-US" dirty="0"/>
              <a:t>900 – 2500 m</a:t>
            </a:r>
          </a:p>
          <a:p>
            <a:r>
              <a:rPr lang="en-US" dirty="0"/>
              <a:t>Deep weathering of granitic basement during Eocene, volcanic debris from Miocene deposited themselves in these canyons</a:t>
            </a:r>
          </a:p>
          <a:p>
            <a:r>
              <a:rPr lang="en-US" dirty="0"/>
              <a:t>Study suggests that the slopes in this area at least are much steeper than previously thought- local slopes up to 50º &amp; 70º</a:t>
            </a:r>
          </a:p>
        </p:txBody>
      </p:sp>
      <p:pic>
        <p:nvPicPr>
          <p:cNvPr id="5" name="Picture 4" descr="A diagram of a volcano&#10;&#10;Description automatically generated">
            <a:extLst>
              <a:ext uri="{FF2B5EF4-FFF2-40B4-BE49-F238E27FC236}">
                <a16:creationId xmlns:a16="http://schemas.microsoft.com/office/drawing/2014/main" id="{F17BC051-CF76-395D-0594-6A3DA89327C9}"/>
              </a:ext>
            </a:extLst>
          </p:cNvPr>
          <p:cNvPicPr>
            <a:picLocks noChangeAspect="1"/>
          </p:cNvPicPr>
          <p:nvPr/>
        </p:nvPicPr>
        <p:blipFill>
          <a:blip r:embed="rId2"/>
          <a:stretch>
            <a:fillRect/>
          </a:stretch>
        </p:blipFill>
        <p:spPr>
          <a:xfrm>
            <a:off x="6096000" y="0"/>
            <a:ext cx="5875113" cy="6858000"/>
          </a:xfrm>
          <a:prstGeom prst="rect">
            <a:avLst/>
          </a:prstGeom>
        </p:spPr>
      </p:pic>
    </p:spTree>
    <p:extLst>
      <p:ext uri="{BB962C8B-B14F-4D97-AF65-F5344CB8AC3E}">
        <p14:creationId xmlns:p14="http://schemas.microsoft.com/office/powerpoint/2010/main" val="220203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71201-B444-8A57-D89C-F27B6C2AB2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6C5D1C-ADF9-9A57-F305-EE1A3615D2EB}"/>
              </a:ext>
            </a:extLst>
          </p:cNvPr>
          <p:cNvSpPr>
            <a:spLocks noGrp="1"/>
          </p:cNvSpPr>
          <p:nvPr>
            <p:ph type="title"/>
          </p:nvPr>
        </p:nvSpPr>
        <p:spPr/>
        <p:txBody>
          <a:bodyPr/>
          <a:lstStyle/>
          <a:p>
            <a:r>
              <a:rPr lang="en-US" dirty="0"/>
              <a:t>General Landscape</a:t>
            </a:r>
          </a:p>
        </p:txBody>
      </p:sp>
      <p:sp>
        <p:nvSpPr>
          <p:cNvPr id="3" name="Content Placeholder 2">
            <a:extLst>
              <a:ext uri="{FF2B5EF4-FFF2-40B4-BE49-F238E27FC236}">
                <a16:creationId xmlns:a16="http://schemas.microsoft.com/office/drawing/2014/main" id="{BCF665A1-82C9-9847-B927-DC56031B1935}"/>
              </a:ext>
            </a:extLst>
          </p:cNvPr>
          <p:cNvSpPr>
            <a:spLocks noGrp="1"/>
          </p:cNvSpPr>
          <p:nvPr>
            <p:ph idx="1"/>
          </p:nvPr>
        </p:nvSpPr>
        <p:spPr>
          <a:xfrm>
            <a:off x="202096" y="1690688"/>
            <a:ext cx="5478686" cy="5032376"/>
          </a:xfrm>
        </p:spPr>
        <p:txBody>
          <a:bodyPr>
            <a:normAutofit fontScale="92500" lnSpcReduction="20000"/>
          </a:bodyPr>
          <a:lstStyle/>
          <a:p>
            <a:r>
              <a:rPr lang="en-US" dirty="0"/>
              <a:t>Multiple incision events of at least 200-300 m in late Miocene</a:t>
            </a:r>
          </a:p>
          <a:p>
            <a:r>
              <a:rPr lang="en-US" dirty="0"/>
              <a:t>Surface elevations higher in the Great Basin than the Sierra Nevada during the Oligocene &amp; Miocene</a:t>
            </a:r>
          </a:p>
          <a:p>
            <a:r>
              <a:rPr lang="en-US" dirty="0"/>
              <a:t>“(at 15-16 MA) The Sierra Nevada may have been no more than the western flank of the high plateau that constituted western Nevada” (Wolfe et al, 1997)</a:t>
            </a:r>
          </a:p>
          <a:p>
            <a:r>
              <a:rPr lang="en-US" dirty="0"/>
              <a:t>Kirkwood </a:t>
            </a:r>
            <a:r>
              <a:rPr lang="en-US" dirty="0" err="1"/>
              <a:t>Paleocanyon</a:t>
            </a:r>
            <a:r>
              <a:rPr lang="en-US" dirty="0"/>
              <a:t> beheaded 11 MA</a:t>
            </a:r>
          </a:p>
          <a:p>
            <a:r>
              <a:rPr lang="en-US" dirty="0"/>
              <a:t>Unconformities 2,5 &amp; 6 record tectonic events in central Sierra Nevada, related to arc magmatism</a:t>
            </a:r>
          </a:p>
          <a:p>
            <a:endParaRPr lang="en-US" dirty="0"/>
          </a:p>
        </p:txBody>
      </p:sp>
      <p:pic>
        <p:nvPicPr>
          <p:cNvPr id="6" name="Picture 5">
            <a:extLst>
              <a:ext uri="{FF2B5EF4-FFF2-40B4-BE49-F238E27FC236}">
                <a16:creationId xmlns:a16="http://schemas.microsoft.com/office/drawing/2014/main" id="{C895C77A-AD4F-5C45-4A2F-FD4641B6A62E}"/>
              </a:ext>
            </a:extLst>
          </p:cNvPr>
          <p:cNvPicPr>
            <a:picLocks noChangeAspect="1"/>
          </p:cNvPicPr>
          <p:nvPr/>
        </p:nvPicPr>
        <p:blipFill>
          <a:blip r:embed="rId2"/>
          <a:stretch>
            <a:fillRect/>
          </a:stretch>
        </p:blipFill>
        <p:spPr>
          <a:xfrm>
            <a:off x="5568564" y="4715123"/>
            <a:ext cx="6623436" cy="2142877"/>
          </a:xfrm>
          <a:prstGeom prst="rect">
            <a:avLst/>
          </a:prstGeom>
        </p:spPr>
      </p:pic>
      <p:pic>
        <p:nvPicPr>
          <p:cNvPr id="7" name="Picture 6" descr="A map of the arctic&#10;&#10;Description automatically generated with medium confidence">
            <a:extLst>
              <a:ext uri="{FF2B5EF4-FFF2-40B4-BE49-F238E27FC236}">
                <a16:creationId xmlns:a16="http://schemas.microsoft.com/office/drawing/2014/main" id="{C46A3A7E-D94B-4E5E-17CB-00E2343AE722}"/>
              </a:ext>
            </a:extLst>
          </p:cNvPr>
          <p:cNvPicPr>
            <a:picLocks noChangeAspect="1"/>
          </p:cNvPicPr>
          <p:nvPr/>
        </p:nvPicPr>
        <p:blipFill>
          <a:blip r:embed="rId3"/>
          <a:srcRect r="15744"/>
          <a:stretch/>
        </p:blipFill>
        <p:spPr>
          <a:xfrm rot="5400000">
            <a:off x="6680285" y="-978122"/>
            <a:ext cx="4512214" cy="6512881"/>
          </a:xfrm>
          <a:prstGeom prst="rect">
            <a:avLst/>
          </a:prstGeom>
        </p:spPr>
      </p:pic>
    </p:spTree>
    <p:extLst>
      <p:ext uri="{BB962C8B-B14F-4D97-AF65-F5344CB8AC3E}">
        <p14:creationId xmlns:p14="http://schemas.microsoft.com/office/powerpoint/2010/main" val="2542905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9B0BF-C97C-1C83-4651-B46442EC0FAD}"/>
              </a:ext>
            </a:extLst>
          </p:cNvPr>
          <p:cNvSpPr>
            <a:spLocks noGrp="1"/>
          </p:cNvSpPr>
          <p:nvPr>
            <p:ph type="title"/>
          </p:nvPr>
        </p:nvSpPr>
        <p:spPr>
          <a:xfrm>
            <a:off x="135172" y="0"/>
            <a:ext cx="10515600" cy="1325563"/>
          </a:xfrm>
        </p:spPr>
        <p:txBody>
          <a:bodyPr/>
          <a:lstStyle/>
          <a:p>
            <a:r>
              <a:rPr lang="en-US" dirty="0"/>
              <a:t>Conclusions</a:t>
            </a:r>
          </a:p>
        </p:txBody>
      </p:sp>
      <p:sp>
        <p:nvSpPr>
          <p:cNvPr id="3" name="Content Placeholder 2">
            <a:extLst>
              <a:ext uri="{FF2B5EF4-FFF2-40B4-BE49-F238E27FC236}">
                <a16:creationId xmlns:a16="http://schemas.microsoft.com/office/drawing/2014/main" id="{B5BDAE26-C6E5-7770-0BA8-8B98EBF7CC54}"/>
              </a:ext>
            </a:extLst>
          </p:cNvPr>
          <p:cNvSpPr>
            <a:spLocks noGrp="1"/>
          </p:cNvSpPr>
          <p:nvPr>
            <p:ph idx="1"/>
          </p:nvPr>
        </p:nvSpPr>
        <p:spPr>
          <a:xfrm>
            <a:off x="361121" y="1173617"/>
            <a:ext cx="5626211" cy="5674759"/>
          </a:xfrm>
        </p:spPr>
        <p:txBody>
          <a:bodyPr>
            <a:normAutofit fontScale="77500" lnSpcReduction="20000"/>
          </a:bodyPr>
          <a:lstStyle/>
          <a:p>
            <a:r>
              <a:rPr lang="en-US" dirty="0"/>
              <a:t>Carson Pass-Kirkwood stratigraphy records </a:t>
            </a:r>
            <a:r>
              <a:rPr lang="en-US" dirty="0">
                <a:highlight>
                  <a:srgbClr val="FFFF00"/>
                </a:highlight>
              </a:rPr>
              <a:t>2 volcanic episodes- Oligocene ignimbrite flare up in Central Nevada, and Ancestral Cascades Volcanic Arc from 14-6 MA</a:t>
            </a:r>
          </a:p>
          <a:p>
            <a:r>
              <a:rPr lang="en-US" dirty="0">
                <a:highlight>
                  <a:srgbClr val="FFFF00"/>
                </a:highlight>
              </a:rPr>
              <a:t>3 Pulses of AC Volcanism: 15-14 MA, 10-9 MA, &amp; 7-6 MA</a:t>
            </a:r>
          </a:p>
          <a:p>
            <a:r>
              <a:rPr lang="en-US" dirty="0"/>
              <a:t>Volcanism took place in Kirkwood vicinity during this time, as volcanic debris flows suggest mainly proximal deposits</a:t>
            </a:r>
          </a:p>
          <a:p>
            <a:r>
              <a:rPr lang="en-US" dirty="0"/>
              <a:t>No evidence of stratovolcanoes or calderas, mainly just small intrusions and lava dome collapses in wet environments</a:t>
            </a:r>
          </a:p>
          <a:p>
            <a:r>
              <a:rPr lang="en-US" dirty="0"/>
              <a:t>Carson Pass-Kirkwood </a:t>
            </a:r>
            <a:r>
              <a:rPr lang="en-US" dirty="0" err="1"/>
              <a:t>Paleocanyon</a:t>
            </a:r>
            <a:r>
              <a:rPr lang="en-US" dirty="0"/>
              <a:t> is a nonconformity cut into Mesozoic granitic basement where volcanic debris flowed</a:t>
            </a:r>
          </a:p>
          <a:p>
            <a:r>
              <a:rPr lang="en-US" dirty="0">
                <a:highlight>
                  <a:srgbClr val="FFFF00"/>
                </a:highlight>
              </a:rPr>
              <a:t>Greater local </a:t>
            </a:r>
            <a:r>
              <a:rPr lang="en-US" dirty="0" err="1">
                <a:highlight>
                  <a:srgbClr val="FFFF00"/>
                </a:highlight>
              </a:rPr>
              <a:t>paleorelief</a:t>
            </a:r>
            <a:r>
              <a:rPr lang="en-US" dirty="0">
                <a:highlight>
                  <a:srgbClr val="FFFF00"/>
                </a:highlight>
              </a:rPr>
              <a:t> than originally thought</a:t>
            </a:r>
          </a:p>
          <a:p>
            <a:r>
              <a:rPr lang="en-US" dirty="0"/>
              <a:t>My question: Is Carson-Pass Kirkwood applicable to the entire central Sierra Nevada, or is this study only valid locally?</a:t>
            </a:r>
          </a:p>
        </p:txBody>
      </p:sp>
      <p:pic>
        <p:nvPicPr>
          <p:cNvPr id="4" name="Picture 3" descr="A map of the arctic&#10;&#10;Description automatically generated with medium confidence">
            <a:extLst>
              <a:ext uri="{FF2B5EF4-FFF2-40B4-BE49-F238E27FC236}">
                <a16:creationId xmlns:a16="http://schemas.microsoft.com/office/drawing/2014/main" id="{37630BC4-700C-32C2-6332-45BE559FC825}"/>
              </a:ext>
            </a:extLst>
          </p:cNvPr>
          <p:cNvPicPr>
            <a:picLocks noChangeAspect="1"/>
          </p:cNvPicPr>
          <p:nvPr/>
        </p:nvPicPr>
        <p:blipFill>
          <a:blip r:embed="rId3"/>
          <a:srcRect t="50963" r="15744"/>
          <a:stretch/>
        </p:blipFill>
        <p:spPr>
          <a:xfrm rot="5400000">
            <a:off x="8647836" y="606419"/>
            <a:ext cx="4150584" cy="2937745"/>
          </a:xfrm>
          <a:prstGeom prst="rect">
            <a:avLst/>
          </a:prstGeom>
        </p:spPr>
      </p:pic>
      <p:pic>
        <p:nvPicPr>
          <p:cNvPr id="5" name="Picture 4" descr="A diagram of a volcano&#10;&#10;Description automatically generated">
            <a:extLst>
              <a:ext uri="{FF2B5EF4-FFF2-40B4-BE49-F238E27FC236}">
                <a16:creationId xmlns:a16="http://schemas.microsoft.com/office/drawing/2014/main" id="{76ED3139-486A-5E78-4DE9-DF645F668DE9}"/>
              </a:ext>
            </a:extLst>
          </p:cNvPr>
          <p:cNvPicPr>
            <a:picLocks noChangeAspect="1"/>
          </p:cNvPicPr>
          <p:nvPr/>
        </p:nvPicPr>
        <p:blipFill>
          <a:blip r:embed="rId4"/>
          <a:stretch>
            <a:fillRect/>
          </a:stretch>
        </p:blipFill>
        <p:spPr>
          <a:xfrm>
            <a:off x="9819861" y="4146576"/>
            <a:ext cx="2372139" cy="2711424"/>
          </a:xfrm>
          <a:prstGeom prst="rect">
            <a:avLst/>
          </a:prstGeom>
        </p:spPr>
      </p:pic>
      <p:pic>
        <p:nvPicPr>
          <p:cNvPr id="6" name="Picture 5" descr="A diagram of a volcano&#10;&#10;Description automatically generated">
            <a:extLst>
              <a:ext uri="{FF2B5EF4-FFF2-40B4-BE49-F238E27FC236}">
                <a16:creationId xmlns:a16="http://schemas.microsoft.com/office/drawing/2014/main" id="{F76BD073-DF48-06B2-5B2D-E59F1975EFC6}"/>
              </a:ext>
            </a:extLst>
          </p:cNvPr>
          <p:cNvPicPr>
            <a:picLocks noChangeAspect="1"/>
          </p:cNvPicPr>
          <p:nvPr/>
        </p:nvPicPr>
        <p:blipFill>
          <a:blip r:embed="rId5"/>
          <a:stretch>
            <a:fillRect/>
          </a:stretch>
        </p:blipFill>
        <p:spPr>
          <a:xfrm>
            <a:off x="5964112" y="4487"/>
            <a:ext cx="3299842" cy="3851896"/>
          </a:xfrm>
          <a:prstGeom prst="rect">
            <a:avLst/>
          </a:prstGeom>
        </p:spPr>
      </p:pic>
      <p:pic>
        <p:nvPicPr>
          <p:cNvPr id="7" name="Picture 6" descr="A map of a mountain range&#10;&#10;Description automatically generated">
            <a:extLst>
              <a:ext uri="{FF2B5EF4-FFF2-40B4-BE49-F238E27FC236}">
                <a16:creationId xmlns:a16="http://schemas.microsoft.com/office/drawing/2014/main" id="{BA63666E-F396-781A-80BD-FEBB1CB27C91}"/>
              </a:ext>
            </a:extLst>
          </p:cNvPr>
          <p:cNvPicPr>
            <a:picLocks noChangeAspect="1"/>
          </p:cNvPicPr>
          <p:nvPr/>
        </p:nvPicPr>
        <p:blipFill>
          <a:blip r:embed="rId6"/>
          <a:stretch>
            <a:fillRect/>
          </a:stretch>
        </p:blipFill>
        <p:spPr>
          <a:xfrm>
            <a:off x="5964111" y="3856383"/>
            <a:ext cx="3260662" cy="2991993"/>
          </a:xfrm>
          <a:prstGeom prst="rect">
            <a:avLst/>
          </a:prstGeom>
        </p:spPr>
      </p:pic>
    </p:spTree>
    <p:extLst>
      <p:ext uri="{BB962C8B-B14F-4D97-AF65-F5344CB8AC3E}">
        <p14:creationId xmlns:p14="http://schemas.microsoft.com/office/powerpoint/2010/main" val="3100031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F21C1-802D-2DC6-53C4-75E56E66D2C8}"/>
              </a:ext>
            </a:extLst>
          </p:cNvPr>
          <p:cNvSpPr>
            <a:spLocks noGrp="1"/>
          </p:cNvSpPr>
          <p:nvPr>
            <p:ph type="title"/>
          </p:nvPr>
        </p:nvSpPr>
        <p:spPr/>
        <p:txBody>
          <a:bodyPr/>
          <a:lstStyle/>
          <a:p>
            <a:r>
              <a:rPr lang="en-US" dirty="0"/>
              <a:t>Why I DO NOT believe this study is applicable to the entire Ancestral Cascades</a:t>
            </a:r>
          </a:p>
        </p:txBody>
      </p:sp>
      <p:pic>
        <p:nvPicPr>
          <p:cNvPr id="1026" name="Picture 2" descr="undefined">
            <a:extLst>
              <a:ext uri="{FF2B5EF4-FFF2-40B4-BE49-F238E27FC236}">
                <a16:creationId xmlns:a16="http://schemas.microsoft.com/office/drawing/2014/main" id="{FD969C8D-E7F0-273C-3306-49FF1BDFE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96193"/>
            <a:ext cx="3548743" cy="5161808"/>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a:extLst>
              <a:ext uri="{FF2B5EF4-FFF2-40B4-BE49-F238E27FC236}">
                <a16:creationId xmlns:a16="http://schemas.microsoft.com/office/drawing/2014/main" id="{09F6E6E1-5DC7-55DE-0672-469F69657531}"/>
              </a:ext>
            </a:extLst>
          </p:cNvPr>
          <p:cNvSpPr/>
          <p:nvPr/>
        </p:nvSpPr>
        <p:spPr>
          <a:xfrm>
            <a:off x="3574142" y="3635829"/>
            <a:ext cx="1059543" cy="508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map of a river&#10;&#10;Description automatically generated">
            <a:extLst>
              <a:ext uri="{FF2B5EF4-FFF2-40B4-BE49-F238E27FC236}">
                <a16:creationId xmlns:a16="http://schemas.microsoft.com/office/drawing/2014/main" id="{0B43E001-973E-02C5-D98C-177E27908A34}"/>
              </a:ext>
            </a:extLst>
          </p:cNvPr>
          <p:cNvPicPr>
            <a:picLocks noChangeAspect="1"/>
          </p:cNvPicPr>
          <p:nvPr/>
        </p:nvPicPr>
        <p:blipFill>
          <a:blip r:embed="rId4"/>
          <a:stretch>
            <a:fillRect/>
          </a:stretch>
        </p:blipFill>
        <p:spPr>
          <a:xfrm>
            <a:off x="4659085" y="1690688"/>
            <a:ext cx="3550359" cy="5167312"/>
          </a:xfrm>
          <a:prstGeom prst="rect">
            <a:avLst/>
          </a:prstGeom>
        </p:spPr>
      </p:pic>
      <p:sp>
        <p:nvSpPr>
          <p:cNvPr id="7" name="Right Arrow 6">
            <a:extLst>
              <a:ext uri="{FF2B5EF4-FFF2-40B4-BE49-F238E27FC236}">
                <a16:creationId xmlns:a16="http://schemas.microsoft.com/office/drawing/2014/main" id="{0CCD8116-1A3B-F808-4259-42FBE5FED250}"/>
              </a:ext>
            </a:extLst>
          </p:cNvPr>
          <p:cNvSpPr/>
          <p:nvPr/>
        </p:nvSpPr>
        <p:spPr>
          <a:xfrm>
            <a:off x="8454570" y="3635829"/>
            <a:ext cx="1059543" cy="508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AB3F319-9532-20D5-C551-49AC18BE4D97}"/>
              </a:ext>
            </a:extLst>
          </p:cNvPr>
          <p:cNvSpPr txBox="1"/>
          <p:nvPr/>
        </p:nvSpPr>
        <p:spPr>
          <a:xfrm>
            <a:off x="9601201" y="1690688"/>
            <a:ext cx="2429128" cy="5078313"/>
          </a:xfrm>
          <a:prstGeom prst="rect">
            <a:avLst/>
          </a:prstGeom>
          <a:noFill/>
        </p:spPr>
        <p:txBody>
          <a:bodyPr wrap="square" rtlCol="0">
            <a:spAutoFit/>
          </a:bodyPr>
          <a:lstStyle/>
          <a:p>
            <a:pPr algn="ctr"/>
            <a:r>
              <a:rPr lang="en-US" dirty="0"/>
              <a:t>If we had a “</a:t>
            </a:r>
            <a:r>
              <a:rPr lang="en-US" dirty="0" err="1"/>
              <a:t>Paleocanyon</a:t>
            </a:r>
            <a:r>
              <a:rPr lang="en-US" dirty="0"/>
              <a:t>” of this section of the Deschutes River in several million years, it would appear that there were no Stratovolcanoes in the Cascades, since this section of the river cuts Basalt and Andesite flows from Cinder Cones, and the headwaters of the river are NOT downstream of any active Stratovolcano. </a:t>
            </a:r>
            <a:r>
              <a:rPr lang="en-US" b="1" dirty="0"/>
              <a:t>However…</a:t>
            </a:r>
          </a:p>
        </p:txBody>
      </p:sp>
    </p:spTree>
    <p:extLst>
      <p:ext uri="{BB962C8B-B14F-4D97-AF65-F5344CB8AC3E}">
        <p14:creationId xmlns:p14="http://schemas.microsoft.com/office/powerpoint/2010/main" val="494259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94120-AB95-54AA-1CBA-D21E25F7C059}"/>
              </a:ext>
            </a:extLst>
          </p:cNvPr>
          <p:cNvSpPr>
            <a:spLocks noGrp="1"/>
          </p:cNvSpPr>
          <p:nvPr>
            <p:ph type="title"/>
          </p:nvPr>
        </p:nvSpPr>
        <p:spPr/>
        <p:txBody>
          <a:bodyPr/>
          <a:lstStyle/>
          <a:p>
            <a:r>
              <a:rPr lang="en-US" dirty="0"/>
              <a:t>Quick Snapshot</a:t>
            </a:r>
          </a:p>
        </p:txBody>
      </p:sp>
      <p:sp>
        <p:nvSpPr>
          <p:cNvPr id="3" name="Content Placeholder 2">
            <a:extLst>
              <a:ext uri="{FF2B5EF4-FFF2-40B4-BE49-F238E27FC236}">
                <a16:creationId xmlns:a16="http://schemas.microsoft.com/office/drawing/2014/main" id="{F89B7AEE-4127-921F-F935-28532BA59C9D}"/>
              </a:ext>
            </a:extLst>
          </p:cNvPr>
          <p:cNvSpPr>
            <a:spLocks noGrp="1"/>
          </p:cNvSpPr>
          <p:nvPr>
            <p:ph idx="1"/>
          </p:nvPr>
        </p:nvSpPr>
        <p:spPr>
          <a:xfrm>
            <a:off x="838200" y="1825624"/>
            <a:ext cx="4739612" cy="5032375"/>
          </a:xfrm>
        </p:spPr>
        <p:txBody>
          <a:bodyPr>
            <a:normAutofit fontScale="85000" lnSpcReduction="20000"/>
          </a:bodyPr>
          <a:lstStyle/>
          <a:p>
            <a:r>
              <a:rPr lang="en-US" dirty="0"/>
              <a:t>Kirkwood Area contains several Tertiary volcanic sequences in </a:t>
            </a:r>
            <a:r>
              <a:rPr lang="en-US" dirty="0" err="1"/>
              <a:t>Paleocanyons</a:t>
            </a:r>
            <a:r>
              <a:rPr lang="en-US" dirty="0"/>
              <a:t> attributed to the Ancestral Cascades and Nevada Calderas</a:t>
            </a:r>
          </a:p>
          <a:p>
            <a:r>
              <a:rPr lang="en-US" dirty="0"/>
              <a:t>Volcanic units were previously undifferentiated, but this paper studies them in greater detail</a:t>
            </a:r>
          </a:p>
          <a:p>
            <a:r>
              <a:rPr lang="en-US" dirty="0"/>
              <a:t>This is important because these units shed light on the geologic history of the Central Sierras during the Miocene</a:t>
            </a:r>
          </a:p>
          <a:p>
            <a:r>
              <a:rPr lang="en-US" dirty="0"/>
              <a:t>Classic Geology was utilized, as was </a:t>
            </a:r>
            <a:r>
              <a:rPr lang="en-US" dirty="0" err="1"/>
              <a:t>Ar</a:t>
            </a:r>
            <a:r>
              <a:rPr lang="en-US" dirty="0"/>
              <a:t>/</a:t>
            </a:r>
            <a:r>
              <a:rPr lang="en-US" dirty="0" err="1"/>
              <a:t>Ar</a:t>
            </a:r>
            <a:r>
              <a:rPr lang="en-US" dirty="0"/>
              <a:t> Dating of units</a:t>
            </a:r>
          </a:p>
          <a:p>
            <a:r>
              <a:rPr lang="en-US" dirty="0"/>
              <a:t>6 Volcanic sequences, 6 unconformities, 14-6 MA</a:t>
            </a:r>
          </a:p>
          <a:p>
            <a:endParaRPr lang="en-US" dirty="0"/>
          </a:p>
          <a:p>
            <a:endParaRPr lang="en-US" dirty="0"/>
          </a:p>
        </p:txBody>
      </p:sp>
      <p:pic>
        <p:nvPicPr>
          <p:cNvPr id="5" name="Picture 4" descr="A diagram of a mountain range&#10;&#10;Description automatically generated">
            <a:extLst>
              <a:ext uri="{FF2B5EF4-FFF2-40B4-BE49-F238E27FC236}">
                <a16:creationId xmlns:a16="http://schemas.microsoft.com/office/drawing/2014/main" id="{FAC78259-32F0-9047-CC3B-42D583E97999}"/>
              </a:ext>
            </a:extLst>
          </p:cNvPr>
          <p:cNvPicPr>
            <a:picLocks noChangeAspect="1"/>
          </p:cNvPicPr>
          <p:nvPr/>
        </p:nvPicPr>
        <p:blipFill>
          <a:blip r:embed="rId2"/>
          <a:stretch>
            <a:fillRect/>
          </a:stretch>
        </p:blipFill>
        <p:spPr>
          <a:xfrm>
            <a:off x="5577812" y="0"/>
            <a:ext cx="6614188" cy="6858000"/>
          </a:xfrm>
          <a:prstGeom prst="rect">
            <a:avLst/>
          </a:prstGeom>
        </p:spPr>
      </p:pic>
    </p:spTree>
    <p:extLst>
      <p:ext uri="{BB962C8B-B14F-4D97-AF65-F5344CB8AC3E}">
        <p14:creationId xmlns:p14="http://schemas.microsoft.com/office/powerpoint/2010/main" val="750896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3FDD1B-B7D3-5E5B-BDA2-A28E6391255D}"/>
              </a:ext>
            </a:extLst>
          </p:cNvPr>
          <p:cNvPicPr>
            <a:picLocks noChangeAspect="1"/>
          </p:cNvPicPr>
          <p:nvPr/>
        </p:nvPicPr>
        <p:blipFill>
          <a:blip r:embed="rId2"/>
          <a:srcRect r="3949"/>
          <a:stretch/>
        </p:blipFill>
        <p:spPr>
          <a:xfrm>
            <a:off x="-1" y="0"/>
            <a:ext cx="12192001" cy="6858000"/>
          </a:xfrm>
          <a:prstGeom prst="rect">
            <a:avLst/>
          </a:prstGeom>
        </p:spPr>
      </p:pic>
    </p:spTree>
    <p:extLst>
      <p:ext uri="{BB962C8B-B14F-4D97-AF65-F5344CB8AC3E}">
        <p14:creationId xmlns:p14="http://schemas.microsoft.com/office/powerpoint/2010/main" val="2651037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ndscape with mountains and clouds&#10;&#10;Description automatically generated">
            <a:extLst>
              <a:ext uri="{FF2B5EF4-FFF2-40B4-BE49-F238E27FC236}">
                <a16:creationId xmlns:a16="http://schemas.microsoft.com/office/drawing/2014/main" id="{7D77AD43-C75E-46EB-D644-C8294FB77305}"/>
              </a:ext>
            </a:extLst>
          </p:cNvPr>
          <p:cNvPicPr>
            <a:picLocks noChangeAspect="1"/>
          </p:cNvPicPr>
          <p:nvPr/>
        </p:nvPicPr>
        <p:blipFill>
          <a:blip r:embed="rId2"/>
          <a:srcRect l="2531" r="2984"/>
          <a:stretch/>
        </p:blipFill>
        <p:spPr>
          <a:xfrm>
            <a:off x="0" y="0"/>
            <a:ext cx="12192000" cy="6858000"/>
          </a:xfrm>
          <a:prstGeom prst="rect">
            <a:avLst/>
          </a:prstGeom>
        </p:spPr>
      </p:pic>
    </p:spTree>
    <p:extLst>
      <p:ext uri="{BB962C8B-B14F-4D97-AF65-F5344CB8AC3E}">
        <p14:creationId xmlns:p14="http://schemas.microsoft.com/office/powerpoint/2010/main" val="753472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F5115-FE44-0E50-B0F9-86351D2A899C}"/>
              </a:ext>
            </a:extLst>
          </p:cNvPr>
          <p:cNvSpPr>
            <a:spLocks noGrp="1"/>
          </p:cNvSpPr>
          <p:nvPr>
            <p:ph type="ctrTitle"/>
          </p:nvPr>
        </p:nvSpPr>
        <p:spPr>
          <a:xfrm>
            <a:off x="1524000" y="1494971"/>
            <a:ext cx="9144000" cy="3868057"/>
          </a:xfrm>
        </p:spPr>
        <p:txBody>
          <a:bodyPr>
            <a:normAutofit fontScale="90000"/>
          </a:bodyPr>
          <a:lstStyle/>
          <a:p>
            <a:r>
              <a:rPr lang="en-US" dirty="0"/>
              <a:t>There are several stratovolcanoes near this location of the Deschutes River, just further downstream of our selected section.</a:t>
            </a:r>
          </a:p>
        </p:txBody>
      </p:sp>
    </p:spTree>
    <p:extLst>
      <p:ext uri="{BB962C8B-B14F-4D97-AF65-F5344CB8AC3E}">
        <p14:creationId xmlns:p14="http://schemas.microsoft.com/office/powerpoint/2010/main" val="458293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arctic&#10;&#10;Description automatically generated with medium confidence">
            <a:extLst>
              <a:ext uri="{FF2B5EF4-FFF2-40B4-BE49-F238E27FC236}">
                <a16:creationId xmlns:a16="http://schemas.microsoft.com/office/drawing/2014/main" id="{D9DDE863-2E2A-4FCD-BB1C-6AB272C2A7D0}"/>
              </a:ext>
            </a:extLst>
          </p:cNvPr>
          <p:cNvPicPr>
            <a:picLocks noChangeAspect="1"/>
          </p:cNvPicPr>
          <p:nvPr/>
        </p:nvPicPr>
        <p:blipFill>
          <a:blip r:embed="rId2"/>
          <a:srcRect r="15744"/>
          <a:stretch/>
        </p:blipFill>
        <p:spPr>
          <a:xfrm rot="5400000">
            <a:off x="2668773" y="-1516050"/>
            <a:ext cx="6854454" cy="9893646"/>
          </a:xfrm>
          <a:prstGeom prst="rect">
            <a:avLst/>
          </a:prstGeom>
        </p:spPr>
      </p:pic>
    </p:spTree>
    <p:extLst>
      <p:ext uri="{BB962C8B-B14F-4D97-AF65-F5344CB8AC3E}">
        <p14:creationId xmlns:p14="http://schemas.microsoft.com/office/powerpoint/2010/main" val="3998448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AB90B-8D82-0C27-8468-69A91594F0BA}"/>
            </a:ext>
          </a:extLst>
        </p:cNvPr>
        <p:cNvGrpSpPr/>
        <p:nvPr/>
      </p:nvGrpSpPr>
      <p:grpSpPr>
        <a:xfrm>
          <a:off x="0" y="0"/>
          <a:ext cx="0" cy="0"/>
          <a:chOff x="0" y="0"/>
          <a:chExt cx="0" cy="0"/>
        </a:xfrm>
      </p:grpSpPr>
      <p:pic>
        <p:nvPicPr>
          <p:cNvPr id="3" name="Picture 2" descr="A map of a mountain range&#10;&#10;Description automatically generated">
            <a:extLst>
              <a:ext uri="{FF2B5EF4-FFF2-40B4-BE49-F238E27FC236}">
                <a16:creationId xmlns:a16="http://schemas.microsoft.com/office/drawing/2014/main" id="{7F06C8D8-F2FB-A92B-F7E7-837B0341BC7C}"/>
              </a:ext>
            </a:extLst>
          </p:cNvPr>
          <p:cNvPicPr>
            <a:picLocks noChangeAspect="1"/>
          </p:cNvPicPr>
          <p:nvPr/>
        </p:nvPicPr>
        <p:blipFill>
          <a:blip r:embed="rId2"/>
          <a:stretch>
            <a:fillRect/>
          </a:stretch>
        </p:blipFill>
        <p:spPr>
          <a:xfrm>
            <a:off x="0" y="0"/>
            <a:ext cx="7473820" cy="6858000"/>
          </a:xfrm>
          <a:prstGeom prst="rect">
            <a:avLst/>
          </a:prstGeom>
        </p:spPr>
      </p:pic>
      <p:pic>
        <p:nvPicPr>
          <p:cNvPr id="6" name="Picture 5">
            <a:extLst>
              <a:ext uri="{FF2B5EF4-FFF2-40B4-BE49-F238E27FC236}">
                <a16:creationId xmlns:a16="http://schemas.microsoft.com/office/drawing/2014/main" id="{1A9FB362-7BC9-6B8D-D4BB-FE9322C863E3}"/>
              </a:ext>
            </a:extLst>
          </p:cNvPr>
          <p:cNvPicPr>
            <a:picLocks noChangeAspect="1"/>
          </p:cNvPicPr>
          <p:nvPr/>
        </p:nvPicPr>
        <p:blipFill>
          <a:blip r:embed="rId3"/>
          <a:stretch>
            <a:fillRect/>
          </a:stretch>
        </p:blipFill>
        <p:spPr>
          <a:xfrm>
            <a:off x="7473820" y="376325"/>
            <a:ext cx="4718180" cy="6481675"/>
          </a:xfrm>
          <a:prstGeom prst="rect">
            <a:avLst/>
          </a:prstGeom>
        </p:spPr>
      </p:pic>
    </p:spTree>
    <p:extLst>
      <p:ext uri="{BB962C8B-B14F-4D97-AF65-F5344CB8AC3E}">
        <p14:creationId xmlns:p14="http://schemas.microsoft.com/office/powerpoint/2010/main" val="1073511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53E62-EAC5-B75D-3703-C8E412B144AC}"/>
              </a:ext>
            </a:extLst>
          </p:cNvPr>
          <p:cNvSpPr>
            <a:spLocks noGrp="1"/>
          </p:cNvSpPr>
          <p:nvPr>
            <p:ph type="title"/>
          </p:nvPr>
        </p:nvSpPr>
        <p:spPr>
          <a:xfrm>
            <a:off x="210046" y="145882"/>
            <a:ext cx="10515600" cy="1325563"/>
          </a:xfrm>
        </p:spPr>
        <p:txBody>
          <a:bodyPr/>
          <a:lstStyle/>
          <a:p>
            <a:r>
              <a:rPr lang="en-US" dirty="0"/>
              <a:t>Volcanic Sequences and Unconformities</a:t>
            </a:r>
          </a:p>
        </p:txBody>
      </p:sp>
      <p:sp>
        <p:nvSpPr>
          <p:cNvPr id="7" name="Content Placeholder 6">
            <a:extLst>
              <a:ext uri="{FF2B5EF4-FFF2-40B4-BE49-F238E27FC236}">
                <a16:creationId xmlns:a16="http://schemas.microsoft.com/office/drawing/2014/main" id="{99B8D83D-99EF-A670-F4CA-8D44BD854EC6}"/>
              </a:ext>
            </a:extLst>
          </p:cNvPr>
          <p:cNvSpPr>
            <a:spLocks noGrp="1"/>
          </p:cNvSpPr>
          <p:nvPr>
            <p:ph idx="1"/>
          </p:nvPr>
        </p:nvSpPr>
        <p:spPr>
          <a:xfrm>
            <a:off x="210046" y="1561691"/>
            <a:ext cx="3581400" cy="5211280"/>
          </a:xfrm>
        </p:spPr>
        <p:txBody>
          <a:bodyPr>
            <a:normAutofit fontScale="85000" lnSpcReduction="20000"/>
          </a:bodyPr>
          <a:lstStyle/>
          <a:p>
            <a:r>
              <a:rPr lang="en-US" dirty="0"/>
              <a:t>6 different volcanic sequences, ranging in age from Oligocene-6 MA</a:t>
            </a:r>
          </a:p>
          <a:p>
            <a:r>
              <a:rPr lang="en-US" dirty="0"/>
              <a:t>Each volcanic sequence is bounded by an unconformity</a:t>
            </a:r>
          </a:p>
          <a:p>
            <a:r>
              <a:rPr lang="en-US" dirty="0"/>
              <a:t>Sequences show differing characteristics, highlighting differences in volcanic depositional environments</a:t>
            </a:r>
          </a:p>
          <a:p>
            <a:r>
              <a:rPr lang="en-US" dirty="0"/>
              <a:t>Unconformities also show differing characteristic, shedding light on tectonics of the area</a:t>
            </a:r>
          </a:p>
          <a:p>
            <a:endParaRPr lang="en-US" dirty="0"/>
          </a:p>
        </p:txBody>
      </p:sp>
      <p:pic>
        <p:nvPicPr>
          <p:cNvPr id="5" name="Picture 4" descr="A diagram of different layers of land&#10;&#10;Description automatically generated">
            <a:extLst>
              <a:ext uri="{FF2B5EF4-FFF2-40B4-BE49-F238E27FC236}">
                <a16:creationId xmlns:a16="http://schemas.microsoft.com/office/drawing/2014/main" id="{FA2ED56B-528A-7BFF-2DBC-363006777E80}"/>
              </a:ext>
            </a:extLst>
          </p:cNvPr>
          <p:cNvPicPr>
            <a:picLocks noChangeAspect="1"/>
          </p:cNvPicPr>
          <p:nvPr/>
        </p:nvPicPr>
        <p:blipFill>
          <a:blip r:embed="rId2"/>
          <a:stretch>
            <a:fillRect/>
          </a:stretch>
        </p:blipFill>
        <p:spPr>
          <a:xfrm>
            <a:off x="3791447" y="1471445"/>
            <a:ext cx="8400554" cy="5386555"/>
          </a:xfrm>
          <a:prstGeom prst="rect">
            <a:avLst/>
          </a:prstGeom>
        </p:spPr>
      </p:pic>
    </p:spTree>
    <p:extLst>
      <p:ext uri="{BB962C8B-B14F-4D97-AF65-F5344CB8AC3E}">
        <p14:creationId xmlns:p14="http://schemas.microsoft.com/office/powerpoint/2010/main" val="1374791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E08F7-8D52-0EDB-9FB2-8EA93E46F930}"/>
              </a:ext>
            </a:extLst>
          </p:cNvPr>
          <p:cNvSpPr>
            <a:spLocks noGrp="1"/>
          </p:cNvSpPr>
          <p:nvPr>
            <p:ph type="title"/>
          </p:nvPr>
        </p:nvSpPr>
        <p:spPr/>
        <p:txBody>
          <a:bodyPr/>
          <a:lstStyle/>
          <a:p>
            <a:r>
              <a:rPr lang="en-US" dirty="0"/>
              <a:t>Sequence/Unconformity 1</a:t>
            </a:r>
          </a:p>
        </p:txBody>
      </p:sp>
      <p:graphicFrame>
        <p:nvGraphicFramePr>
          <p:cNvPr id="4" name="Content Placeholder 3">
            <a:extLst>
              <a:ext uri="{FF2B5EF4-FFF2-40B4-BE49-F238E27FC236}">
                <a16:creationId xmlns:a16="http://schemas.microsoft.com/office/drawing/2014/main" id="{4DD50231-4164-21FA-023B-153245F1143E}"/>
              </a:ext>
            </a:extLst>
          </p:cNvPr>
          <p:cNvGraphicFramePr>
            <a:graphicFrameLocks noGrp="1"/>
          </p:cNvGraphicFramePr>
          <p:nvPr>
            <p:ph idx="1"/>
            <p:extLst>
              <p:ext uri="{D42A27DB-BD31-4B8C-83A1-F6EECF244321}">
                <p14:modId xmlns:p14="http://schemas.microsoft.com/office/powerpoint/2010/main" val="1521262902"/>
              </p:ext>
            </p:extLst>
          </p:nvPr>
        </p:nvGraphicFramePr>
        <p:xfrm>
          <a:off x="838199" y="1825625"/>
          <a:ext cx="5908590" cy="4028440"/>
        </p:xfrm>
        <a:graphic>
          <a:graphicData uri="http://schemas.openxmlformats.org/drawingml/2006/table">
            <a:tbl>
              <a:tblPr firstRow="1" bandRow="1">
                <a:tableStyleId>{5C22544A-7EE6-4342-B048-85BDC9FD1C3A}</a:tableStyleId>
              </a:tblPr>
              <a:tblGrid>
                <a:gridCol w="2954295">
                  <a:extLst>
                    <a:ext uri="{9D8B030D-6E8A-4147-A177-3AD203B41FA5}">
                      <a16:colId xmlns:a16="http://schemas.microsoft.com/office/drawing/2014/main" val="2266848133"/>
                    </a:ext>
                  </a:extLst>
                </a:gridCol>
                <a:gridCol w="2954295">
                  <a:extLst>
                    <a:ext uri="{9D8B030D-6E8A-4147-A177-3AD203B41FA5}">
                      <a16:colId xmlns:a16="http://schemas.microsoft.com/office/drawing/2014/main" val="3308222882"/>
                    </a:ext>
                  </a:extLst>
                </a:gridCol>
              </a:tblGrid>
              <a:tr h="370840">
                <a:tc>
                  <a:txBody>
                    <a:bodyPr/>
                    <a:lstStyle/>
                    <a:p>
                      <a:r>
                        <a:rPr lang="en-US" dirty="0"/>
                        <a:t>U1</a:t>
                      </a:r>
                    </a:p>
                  </a:txBody>
                  <a:tcPr/>
                </a:tc>
                <a:tc>
                  <a:txBody>
                    <a:bodyPr/>
                    <a:lstStyle/>
                    <a:p>
                      <a:r>
                        <a:rPr lang="en-US" dirty="0"/>
                        <a:t>S1</a:t>
                      </a:r>
                    </a:p>
                  </a:txBody>
                  <a:tcPr/>
                </a:tc>
                <a:extLst>
                  <a:ext uri="{0D108BD9-81ED-4DB2-BD59-A6C34878D82A}">
                    <a16:rowId xmlns:a16="http://schemas.microsoft.com/office/drawing/2014/main" val="1163282872"/>
                  </a:ext>
                </a:extLst>
              </a:tr>
              <a:tr h="370840">
                <a:tc>
                  <a:txBody>
                    <a:bodyPr/>
                    <a:lstStyle/>
                    <a:p>
                      <a:pPr marL="285750" indent="-285750">
                        <a:buFont typeface="Arial" panose="020B0604020202020204" pitchFamily="34" charset="0"/>
                        <a:buChar char="•"/>
                      </a:pPr>
                      <a:r>
                        <a:rPr lang="en-US" dirty="0"/>
                        <a:t>Either contact between granite basement &amp; S1 or floor/walls of </a:t>
                      </a:r>
                      <a:r>
                        <a:rPr lang="en-US" dirty="0" err="1"/>
                        <a:t>paleocanyon</a:t>
                      </a:r>
                      <a:endParaRPr lang="en-US" dirty="0"/>
                    </a:p>
                    <a:p>
                      <a:pPr marL="285750" indent="-285750">
                        <a:buFont typeface="Arial" panose="020B0604020202020204" pitchFamily="34" charset="0"/>
                        <a:buChar char="•"/>
                      </a:pPr>
                      <a:r>
                        <a:rPr lang="en-US" dirty="0"/>
                        <a:t>Occurred before S1 was deposited</a:t>
                      </a:r>
                    </a:p>
                    <a:p>
                      <a:pPr marL="285750" indent="-285750">
                        <a:buFont typeface="Arial" panose="020B0604020202020204" pitchFamily="34" charset="0"/>
                        <a:buChar char="•"/>
                      </a:pPr>
                      <a:r>
                        <a:rPr lang="en-US" dirty="0"/>
                        <a:t>12 – 650 m of relief</a:t>
                      </a:r>
                    </a:p>
                    <a:p>
                      <a:pPr marL="285750" indent="-285750">
                        <a:buFont typeface="Arial" panose="020B0604020202020204" pitchFamily="34" charset="0"/>
                        <a:buChar char="•"/>
                      </a:pPr>
                      <a:r>
                        <a:rPr lang="en-US" dirty="0"/>
                        <a:t>Extends for 8 km</a:t>
                      </a:r>
                    </a:p>
                    <a:p>
                      <a:pPr marL="285750" indent="-285750">
                        <a:buFont typeface="Arial" panose="020B0604020202020204" pitchFamily="34" charset="0"/>
                        <a:buChar char="•"/>
                      </a:pPr>
                      <a:r>
                        <a:rPr lang="en-US" dirty="0"/>
                        <a:t>Dipped 50º in Granite, 70º in Metamorphic Rock</a:t>
                      </a:r>
                    </a:p>
                  </a:txBody>
                  <a:tcPr/>
                </a:tc>
                <a:tc>
                  <a:txBody>
                    <a:bodyPr/>
                    <a:lstStyle/>
                    <a:p>
                      <a:pPr marL="285750" indent="-285750">
                        <a:buFont typeface="Arial" panose="020B0604020202020204" pitchFamily="34" charset="0"/>
                        <a:buChar char="•"/>
                      </a:pPr>
                      <a:r>
                        <a:rPr lang="en-US" dirty="0"/>
                        <a:t>Sanidine &amp; Quartz bearing welded &amp; non-welded Rhyolite ignimbrite</a:t>
                      </a:r>
                    </a:p>
                    <a:p>
                      <a:pPr marL="285750" indent="-285750">
                        <a:buFont typeface="Arial" panose="020B0604020202020204" pitchFamily="34" charset="0"/>
                        <a:buChar char="•"/>
                      </a:pPr>
                      <a:r>
                        <a:rPr lang="en-US" dirty="0"/>
                        <a:t>No </a:t>
                      </a:r>
                      <a:r>
                        <a:rPr lang="en-US" dirty="0" err="1"/>
                        <a:t>Ar</a:t>
                      </a:r>
                      <a:r>
                        <a:rPr lang="en-US" dirty="0"/>
                        <a:t>/</a:t>
                      </a:r>
                      <a:r>
                        <a:rPr lang="en-US" dirty="0" err="1"/>
                        <a:t>Ar</a:t>
                      </a:r>
                      <a:r>
                        <a:rPr lang="en-US" dirty="0"/>
                        <a:t> date in this study, but dates back to Oligocene</a:t>
                      </a:r>
                    </a:p>
                    <a:p>
                      <a:pPr marL="285750" indent="-285750">
                        <a:buFont typeface="Arial" panose="020B0604020202020204" pitchFamily="34" charset="0"/>
                        <a:buChar char="•"/>
                      </a:pPr>
                      <a:r>
                        <a:rPr lang="en-US" dirty="0"/>
                        <a:t>Distal facies, erupted from calderas in Nevada</a:t>
                      </a:r>
                    </a:p>
                    <a:p>
                      <a:pPr marL="285750" indent="-285750">
                        <a:buFont typeface="Arial" panose="020B0604020202020204" pitchFamily="34" charset="0"/>
                        <a:buChar char="•"/>
                      </a:pPr>
                      <a:r>
                        <a:rPr lang="en-US" dirty="0"/>
                        <a:t>Originally thick, largely eroded</a:t>
                      </a:r>
                    </a:p>
                    <a:p>
                      <a:pPr marL="285750" indent="-285750">
                        <a:buFont typeface="Arial" panose="020B0604020202020204" pitchFamily="34" charset="0"/>
                        <a:buChar char="•"/>
                      </a:pPr>
                      <a:r>
                        <a:rPr lang="en-US" dirty="0"/>
                        <a:t>Denoted as “Ti” on Geologic Map</a:t>
                      </a:r>
                    </a:p>
                  </a:txBody>
                  <a:tcPr/>
                </a:tc>
                <a:extLst>
                  <a:ext uri="{0D108BD9-81ED-4DB2-BD59-A6C34878D82A}">
                    <a16:rowId xmlns:a16="http://schemas.microsoft.com/office/drawing/2014/main" val="34500555"/>
                  </a:ext>
                </a:extLst>
              </a:tr>
            </a:tbl>
          </a:graphicData>
        </a:graphic>
      </p:graphicFrame>
      <p:pic>
        <p:nvPicPr>
          <p:cNvPr id="5" name="Picture 4">
            <a:extLst>
              <a:ext uri="{FF2B5EF4-FFF2-40B4-BE49-F238E27FC236}">
                <a16:creationId xmlns:a16="http://schemas.microsoft.com/office/drawing/2014/main" id="{8CAF956F-0996-1D8D-92BC-1EBF90F81D2F}"/>
              </a:ext>
            </a:extLst>
          </p:cNvPr>
          <p:cNvPicPr>
            <a:picLocks noChangeAspect="1"/>
          </p:cNvPicPr>
          <p:nvPr/>
        </p:nvPicPr>
        <p:blipFill>
          <a:blip r:embed="rId2"/>
          <a:stretch>
            <a:fillRect/>
          </a:stretch>
        </p:blipFill>
        <p:spPr>
          <a:xfrm>
            <a:off x="8225403" y="1514475"/>
            <a:ext cx="3149600" cy="4978400"/>
          </a:xfrm>
          <a:prstGeom prst="rect">
            <a:avLst/>
          </a:prstGeom>
        </p:spPr>
      </p:pic>
    </p:spTree>
    <p:extLst>
      <p:ext uri="{BB962C8B-B14F-4D97-AF65-F5344CB8AC3E}">
        <p14:creationId xmlns:p14="http://schemas.microsoft.com/office/powerpoint/2010/main" val="4136941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F6900-5D48-F9D0-3131-1B043C37DA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C4435E-D569-2187-33F0-250D77DAD1AB}"/>
              </a:ext>
            </a:extLst>
          </p:cNvPr>
          <p:cNvSpPr>
            <a:spLocks noGrp="1"/>
          </p:cNvSpPr>
          <p:nvPr>
            <p:ph type="title"/>
          </p:nvPr>
        </p:nvSpPr>
        <p:spPr>
          <a:xfrm>
            <a:off x="379010" y="-64246"/>
            <a:ext cx="10515600" cy="1325563"/>
          </a:xfrm>
        </p:spPr>
        <p:txBody>
          <a:bodyPr/>
          <a:lstStyle/>
          <a:p>
            <a:r>
              <a:rPr lang="en-US" dirty="0"/>
              <a:t>Sequence/Unconformity 2</a:t>
            </a:r>
          </a:p>
        </p:txBody>
      </p:sp>
      <p:graphicFrame>
        <p:nvGraphicFramePr>
          <p:cNvPr id="4" name="Content Placeholder 3">
            <a:extLst>
              <a:ext uri="{FF2B5EF4-FFF2-40B4-BE49-F238E27FC236}">
                <a16:creationId xmlns:a16="http://schemas.microsoft.com/office/drawing/2014/main" id="{46CDF023-9AAF-8FEE-4393-AC8EB80FC117}"/>
              </a:ext>
            </a:extLst>
          </p:cNvPr>
          <p:cNvGraphicFramePr>
            <a:graphicFrameLocks noGrp="1"/>
          </p:cNvGraphicFramePr>
          <p:nvPr>
            <p:ph idx="1"/>
            <p:extLst>
              <p:ext uri="{D42A27DB-BD31-4B8C-83A1-F6EECF244321}">
                <p14:modId xmlns:p14="http://schemas.microsoft.com/office/powerpoint/2010/main" val="1700459632"/>
              </p:ext>
            </p:extLst>
          </p:nvPr>
        </p:nvGraphicFramePr>
        <p:xfrm>
          <a:off x="379010" y="1157715"/>
          <a:ext cx="5218708" cy="5125720"/>
        </p:xfrm>
        <a:graphic>
          <a:graphicData uri="http://schemas.openxmlformats.org/drawingml/2006/table">
            <a:tbl>
              <a:tblPr firstRow="1" bandRow="1">
                <a:tableStyleId>{5C22544A-7EE6-4342-B048-85BDC9FD1C3A}</a:tableStyleId>
              </a:tblPr>
              <a:tblGrid>
                <a:gridCol w="2609354">
                  <a:extLst>
                    <a:ext uri="{9D8B030D-6E8A-4147-A177-3AD203B41FA5}">
                      <a16:colId xmlns:a16="http://schemas.microsoft.com/office/drawing/2014/main" val="2266848133"/>
                    </a:ext>
                  </a:extLst>
                </a:gridCol>
                <a:gridCol w="2609354">
                  <a:extLst>
                    <a:ext uri="{9D8B030D-6E8A-4147-A177-3AD203B41FA5}">
                      <a16:colId xmlns:a16="http://schemas.microsoft.com/office/drawing/2014/main" val="3308222882"/>
                    </a:ext>
                  </a:extLst>
                </a:gridCol>
              </a:tblGrid>
              <a:tr h="370840">
                <a:tc>
                  <a:txBody>
                    <a:bodyPr/>
                    <a:lstStyle/>
                    <a:p>
                      <a:r>
                        <a:rPr lang="en-US" dirty="0"/>
                        <a:t>U2</a:t>
                      </a:r>
                    </a:p>
                  </a:txBody>
                  <a:tcPr/>
                </a:tc>
                <a:tc>
                  <a:txBody>
                    <a:bodyPr/>
                    <a:lstStyle/>
                    <a:p>
                      <a:r>
                        <a:rPr lang="en-US" dirty="0"/>
                        <a:t>S2</a:t>
                      </a:r>
                    </a:p>
                  </a:txBody>
                  <a:tcPr/>
                </a:tc>
                <a:extLst>
                  <a:ext uri="{0D108BD9-81ED-4DB2-BD59-A6C34878D82A}">
                    <a16:rowId xmlns:a16="http://schemas.microsoft.com/office/drawing/2014/main" val="1163282872"/>
                  </a:ext>
                </a:extLst>
              </a:tr>
              <a:tr h="370840">
                <a:tc>
                  <a:txBody>
                    <a:bodyPr/>
                    <a:lstStyle/>
                    <a:p>
                      <a:pPr marL="285750" indent="-285750">
                        <a:buFont typeface="Arial" panose="020B0604020202020204" pitchFamily="34" charset="0"/>
                        <a:buChar char="•"/>
                      </a:pPr>
                      <a:r>
                        <a:rPr lang="en-US" dirty="0"/>
                        <a:t>In west, forms a channel cut into granitic basement and filled with volcanic debris-flow and fluvial deposits</a:t>
                      </a:r>
                    </a:p>
                    <a:p>
                      <a:pPr marL="285750" indent="-285750">
                        <a:buFont typeface="Arial" panose="020B0604020202020204" pitchFamily="34" charset="0"/>
                        <a:buChar char="•"/>
                      </a:pPr>
                      <a:r>
                        <a:rPr lang="en-US" dirty="0"/>
                        <a:t>In east, forms a </a:t>
                      </a:r>
                      <a:r>
                        <a:rPr lang="en-US" dirty="0" err="1"/>
                        <a:t>paleocanyon</a:t>
                      </a:r>
                      <a:r>
                        <a:rPr lang="en-US" dirty="0"/>
                        <a:t> with preserved wall cut steeply into Jurassic Metamorphic Rock</a:t>
                      </a:r>
                    </a:p>
                    <a:p>
                      <a:pPr marL="285750" indent="-285750">
                        <a:buFont typeface="Arial" panose="020B0604020202020204" pitchFamily="34" charset="0"/>
                        <a:buChar char="•"/>
                      </a:pPr>
                      <a:r>
                        <a:rPr lang="en-US" dirty="0"/>
                        <a:t>170 – 291 m of relief</a:t>
                      </a:r>
                    </a:p>
                    <a:p>
                      <a:pPr marL="285750" indent="-285750">
                        <a:buFont typeface="Arial" panose="020B0604020202020204" pitchFamily="34" charset="0"/>
                        <a:buChar char="•"/>
                      </a:pPr>
                      <a:r>
                        <a:rPr lang="en-US" dirty="0"/>
                        <a:t>Extends for 1.2 km</a:t>
                      </a:r>
                    </a:p>
                    <a:p>
                      <a:pPr marL="285750" indent="-285750">
                        <a:buFont typeface="Arial" panose="020B0604020202020204" pitchFamily="34" charset="0"/>
                        <a:buChar char="•"/>
                      </a:pPr>
                      <a:r>
                        <a:rPr lang="en-US" dirty="0"/>
                        <a:t>Dipped 23º</a:t>
                      </a:r>
                    </a:p>
                  </a:txBody>
                  <a:tcPr/>
                </a:tc>
                <a:tc>
                  <a:txBody>
                    <a:bodyPr/>
                    <a:lstStyle/>
                    <a:p>
                      <a:pPr marL="285750" indent="-285750">
                        <a:buFont typeface="Arial" panose="020B0604020202020204" pitchFamily="34" charset="0"/>
                        <a:buChar char="•"/>
                      </a:pPr>
                      <a:r>
                        <a:rPr lang="en-US" dirty="0"/>
                        <a:t>Trachyandesite Blocks &amp; Ash-Flow Tuff (14.69 +/- 0.06 MA)</a:t>
                      </a:r>
                    </a:p>
                    <a:p>
                      <a:pPr marL="285750" indent="-285750">
                        <a:buFont typeface="Arial" panose="020B0604020202020204" pitchFamily="34" charset="0"/>
                        <a:buChar char="•"/>
                      </a:pPr>
                      <a:r>
                        <a:rPr lang="en-US" dirty="0"/>
                        <a:t>Volcanic Debris Flows</a:t>
                      </a:r>
                    </a:p>
                    <a:p>
                      <a:pPr marL="285750" indent="-285750">
                        <a:buFont typeface="Arial" panose="020B0604020202020204" pitchFamily="34" charset="0"/>
                        <a:buChar char="•"/>
                      </a:pPr>
                      <a:r>
                        <a:rPr lang="en-US" dirty="0"/>
                        <a:t>Fluvial Deposits</a:t>
                      </a:r>
                    </a:p>
                    <a:p>
                      <a:pPr marL="285750" indent="-285750">
                        <a:buFont typeface="Arial" panose="020B0604020202020204" pitchFamily="34" charset="0"/>
                        <a:buChar char="•"/>
                      </a:pPr>
                      <a:r>
                        <a:rPr lang="en-US" dirty="0"/>
                        <a:t>Volcano-sedimentary Sandstones, Conglomerates, &amp; Breccia</a:t>
                      </a:r>
                    </a:p>
                    <a:p>
                      <a:pPr marL="285750" indent="-285750">
                        <a:buFont typeface="Arial" panose="020B0604020202020204" pitchFamily="34" charset="0"/>
                        <a:buChar char="•"/>
                      </a:pPr>
                      <a:r>
                        <a:rPr lang="en-US" dirty="0"/>
                        <a:t>Shallow Basaltic Andesite Intrusions (13.4 +/- 1.5 MA K/</a:t>
                      </a:r>
                      <a:r>
                        <a:rPr lang="en-US" dirty="0" err="1"/>
                        <a:t>Ar</a:t>
                      </a:r>
                      <a:r>
                        <a:rPr lang="en-US" dirty="0"/>
                        <a:t>)</a:t>
                      </a:r>
                    </a:p>
                    <a:p>
                      <a:pPr marL="285750" indent="-285750">
                        <a:buFont typeface="Arial" panose="020B0604020202020204" pitchFamily="34" charset="0"/>
                        <a:buChar char="•"/>
                      </a:pPr>
                      <a:r>
                        <a:rPr lang="en-US" dirty="0"/>
                        <a:t>Distal source</a:t>
                      </a:r>
                    </a:p>
                    <a:p>
                      <a:pPr marL="285750" indent="-285750">
                        <a:buFont typeface="Arial" panose="020B0604020202020204" pitchFamily="34" charset="0"/>
                        <a:buChar char="•"/>
                      </a:pPr>
                      <a:r>
                        <a:rPr lang="en-US" dirty="0"/>
                        <a:t>Taba1, </a:t>
                      </a:r>
                      <a:r>
                        <a:rPr lang="en-US" dirty="0" err="1"/>
                        <a:t>Tfdf</a:t>
                      </a:r>
                      <a:r>
                        <a:rPr lang="en-US" dirty="0"/>
                        <a:t>, </a:t>
                      </a:r>
                      <a:r>
                        <a:rPr lang="en-US" dirty="0" err="1"/>
                        <a:t>Tvs</a:t>
                      </a:r>
                      <a:r>
                        <a:rPr lang="en-US" dirty="0"/>
                        <a:t>, </a:t>
                      </a:r>
                      <a:r>
                        <a:rPr lang="en-US" dirty="0" err="1"/>
                        <a:t>Tsb</a:t>
                      </a:r>
                      <a:r>
                        <a:rPr lang="en-US" dirty="0"/>
                        <a:t>, </a:t>
                      </a:r>
                      <a:r>
                        <a:rPr lang="en-US" dirty="0" err="1"/>
                        <a:t>Tbai</a:t>
                      </a:r>
                      <a:endParaRPr lang="en-US" dirty="0"/>
                    </a:p>
                  </a:txBody>
                  <a:tcPr/>
                </a:tc>
                <a:extLst>
                  <a:ext uri="{0D108BD9-81ED-4DB2-BD59-A6C34878D82A}">
                    <a16:rowId xmlns:a16="http://schemas.microsoft.com/office/drawing/2014/main" val="34500555"/>
                  </a:ext>
                </a:extLst>
              </a:tr>
            </a:tbl>
          </a:graphicData>
        </a:graphic>
      </p:graphicFrame>
      <p:pic>
        <p:nvPicPr>
          <p:cNvPr id="5" name="Picture 4" descr="A diagram of a mountain&#10;&#10;Description automatically generated">
            <a:extLst>
              <a:ext uri="{FF2B5EF4-FFF2-40B4-BE49-F238E27FC236}">
                <a16:creationId xmlns:a16="http://schemas.microsoft.com/office/drawing/2014/main" id="{7BC22952-59F4-3D3E-44D0-DD201BCDE1A0}"/>
              </a:ext>
            </a:extLst>
          </p:cNvPr>
          <p:cNvPicPr>
            <a:picLocks noChangeAspect="1"/>
          </p:cNvPicPr>
          <p:nvPr/>
        </p:nvPicPr>
        <p:blipFill>
          <a:blip r:embed="rId2"/>
          <a:stretch>
            <a:fillRect/>
          </a:stretch>
        </p:blipFill>
        <p:spPr>
          <a:xfrm>
            <a:off x="5597718" y="3369108"/>
            <a:ext cx="6594282" cy="2914327"/>
          </a:xfrm>
          <a:prstGeom prst="rect">
            <a:avLst/>
          </a:prstGeom>
        </p:spPr>
      </p:pic>
      <p:pic>
        <p:nvPicPr>
          <p:cNvPr id="6" name="Picture 5" descr="A diagram of a mountain&#10;&#10;Description automatically generated">
            <a:extLst>
              <a:ext uri="{FF2B5EF4-FFF2-40B4-BE49-F238E27FC236}">
                <a16:creationId xmlns:a16="http://schemas.microsoft.com/office/drawing/2014/main" id="{8E366ABA-A231-8E65-3753-8E459F93739D}"/>
              </a:ext>
            </a:extLst>
          </p:cNvPr>
          <p:cNvPicPr>
            <a:picLocks noChangeAspect="1"/>
          </p:cNvPicPr>
          <p:nvPr/>
        </p:nvPicPr>
        <p:blipFill>
          <a:blip r:embed="rId2"/>
          <a:srcRect l="30732" t="54989" r="20774" b="5772"/>
          <a:stretch/>
        </p:blipFill>
        <p:spPr>
          <a:xfrm>
            <a:off x="6004310" y="1157715"/>
            <a:ext cx="5781098" cy="2067341"/>
          </a:xfrm>
          <a:prstGeom prst="rect">
            <a:avLst/>
          </a:prstGeom>
        </p:spPr>
      </p:pic>
    </p:spTree>
    <p:extLst>
      <p:ext uri="{BB962C8B-B14F-4D97-AF65-F5344CB8AC3E}">
        <p14:creationId xmlns:p14="http://schemas.microsoft.com/office/powerpoint/2010/main" val="2168150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1E4F5-57B6-630D-17C3-3B1205E358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43489E-E53C-91C4-CA53-5D4B42F248BE}"/>
              </a:ext>
            </a:extLst>
          </p:cNvPr>
          <p:cNvSpPr>
            <a:spLocks noGrp="1"/>
          </p:cNvSpPr>
          <p:nvPr>
            <p:ph type="title"/>
          </p:nvPr>
        </p:nvSpPr>
        <p:spPr/>
        <p:txBody>
          <a:bodyPr/>
          <a:lstStyle/>
          <a:p>
            <a:r>
              <a:rPr lang="en-US" dirty="0"/>
              <a:t>Sequence/Unconformity 3</a:t>
            </a:r>
          </a:p>
        </p:txBody>
      </p:sp>
      <p:graphicFrame>
        <p:nvGraphicFramePr>
          <p:cNvPr id="4" name="Content Placeholder 3">
            <a:extLst>
              <a:ext uri="{FF2B5EF4-FFF2-40B4-BE49-F238E27FC236}">
                <a16:creationId xmlns:a16="http://schemas.microsoft.com/office/drawing/2014/main" id="{E6E690DF-EDF9-9990-DDD5-2B0947BC5570}"/>
              </a:ext>
            </a:extLst>
          </p:cNvPr>
          <p:cNvGraphicFramePr>
            <a:graphicFrameLocks noGrp="1"/>
          </p:cNvGraphicFramePr>
          <p:nvPr>
            <p:ph idx="1"/>
            <p:extLst>
              <p:ext uri="{D42A27DB-BD31-4B8C-83A1-F6EECF244321}">
                <p14:modId xmlns:p14="http://schemas.microsoft.com/office/powerpoint/2010/main" val="3820110797"/>
              </p:ext>
            </p:extLst>
          </p:nvPr>
        </p:nvGraphicFramePr>
        <p:xfrm>
          <a:off x="838199" y="1825625"/>
          <a:ext cx="5908590" cy="4577080"/>
        </p:xfrm>
        <a:graphic>
          <a:graphicData uri="http://schemas.openxmlformats.org/drawingml/2006/table">
            <a:tbl>
              <a:tblPr firstRow="1" bandRow="1">
                <a:tableStyleId>{5C22544A-7EE6-4342-B048-85BDC9FD1C3A}</a:tableStyleId>
              </a:tblPr>
              <a:tblGrid>
                <a:gridCol w="2954295">
                  <a:extLst>
                    <a:ext uri="{9D8B030D-6E8A-4147-A177-3AD203B41FA5}">
                      <a16:colId xmlns:a16="http://schemas.microsoft.com/office/drawing/2014/main" val="2266848133"/>
                    </a:ext>
                  </a:extLst>
                </a:gridCol>
                <a:gridCol w="2954295">
                  <a:extLst>
                    <a:ext uri="{9D8B030D-6E8A-4147-A177-3AD203B41FA5}">
                      <a16:colId xmlns:a16="http://schemas.microsoft.com/office/drawing/2014/main" val="3308222882"/>
                    </a:ext>
                  </a:extLst>
                </a:gridCol>
              </a:tblGrid>
              <a:tr h="370840">
                <a:tc>
                  <a:txBody>
                    <a:bodyPr/>
                    <a:lstStyle/>
                    <a:p>
                      <a:r>
                        <a:rPr lang="en-US" dirty="0"/>
                        <a:t>U3</a:t>
                      </a:r>
                    </a:p>
                  </a:txBody>
                  <a:tcPr/>
                </a:tc>
                <a:tc>
                  <a:txBody>
                    <a:bodyPr/>
                    <a:lstStyle/>
                    <a:p>
                      <a:r>
                        <a:rPr lang="en-US" dirty="0"/>
                        <a:t>S3</a:t>
                      </a:r>
                    </a:p>
                  </a:txBody>
                  <a:tcPr/>
                </a:tc>
                <a:extLst>
                  <a:ext uri="{0D108BD9-81ED-4DB2-BD59-A6C34878D82A}">
                    <a16:rowId xmlns:a16="http://schemas.microsoft.com/office/drawing/2014/main" val="1163282872"/>
                  </a:ext>
                </a:extLst>
              </a:tr>
              <a:tr h="370840">
                <a:tc>
                  <a:txBody>
                    <a:bodyPr/>
                    <a:lstStyle/>
                    <a:p>
                      <a:pPr marL="285750" indent="-285750">
                        <a:buFont typeface="Arial" panose="020B0604020202020204" pitchFamily="34" charset="0"/>
                        <a:buChar char="•"/>
                      </a:pPr>
                      <a:r>
                        <a:rPr lang="en-US" dirty="0"/>
                        <a:t>Underlies most widespread units in study area</a:t>
                      </a:r>
                    </a:p>
                    <a:p>
                      <a:pPr marL="285750" indent="-285750">
                        <a:buFont typeface="Arial" panose="020B0604020202020204" pitchFamily="34" charset="0"/>
                        <a:buChar char="•"/>
                      </a:pPr>
                      <a:r>
                        <a:rPr lang="en-US" dirty="0"/>
                        <a:t>Underlies fluvial units</a:t>
                      </a:r>
                    </a:p>
                    <a:p>
                      <a:pPr marL="285750" indent="-285750">
                        <a:buFont typeface="Arial" panose="020B0604020202020204" pitchFamily="34" charset="0"/>
                        <a:buChar char="•"/>
                      </a:pPr>
                      <a:r>
                        <a:rPr lang="en-US" dirty="0"/>
                        <a:t>Steeper where it cuts volcanics, gentler where it cuts granite</a:t>
                      </a:r>
                    </a:p>
                    <a:p>
                      <a:pPr marL="285750" indent="-285750">
                        <a:buFont typeface="Arial" panose="020B0604020202020204" pitchFamily="34" charset="0"/>
                        <a:buChar char="•"/>
                      </a:pPr>
                      <a:r>
                        <a:rPr lang="en-US" dirty="0"/>
                        <a:t>Relief of 133 – 315 m</a:t>
                      </a:r>
                    </a:p>
                    <a:p>
                      <a:pPr marL="285750" indent="-285750">
                        <a:buFont typeface="Arial" panose="020B0604020202020204" pitchFamily="34" charset="0"/>
                        <a:buChar char="•"/>
                      </a:pPr>
                      <a:r>
                        <a:rPr lang="en-US" dirty="0"/>
                        <a:t>Can be traced across </a:t>
                      </a:r>
                      <a:r>
                        <a:rPr lang="en-US" dirty="0" err="1"/>
                        <a:t>paleocanyon</a:t>
                      </a:r>
                      <a:r>
                        <a:rPr lang="en-US" dirty="0"/>
                        <a:t> and 18km down </a:t>
                      </a:r>
                      <a:r>
                        <a:rPr lang="en-US" dirty="0" err="1"/>
                        <a:t>paleocanyon</a:t>
                      </a:r>
                      <a:endParaRPr lang="en-US" dirty="0"/>
                    </a:p>
                    <a:p>
                      <a:pPr marL="285750" indent="-285750">
                        <a:buFont typeface="Arial" panose="020B0604020202020204" pitchFamily="34" charset="0"/>
                        <a:buChar char="•"/>
                      </a:pPr>
                      <a:r>
                        <a:rPr lang="en-US" dirty="0"/>
                        <a:t>Dipped 6º</a:t>
                      </a:r>
                    </a:p>
                  </a:txBody>
                  <a:tcPr/>
                </a:tc>
                <a:tc>
                  <a:txBody>
                    <a:bodyPr/>
                    <a:lstStyle/>
                    <a:p>
                      <a:pPr marL="285750" indent="-285750">
                        <a:buFont typeface="Arial" panose="020B0604020202020204" pitchFamily="34" charset="0"/>
                        <a:buChar char="•"/>
                      </a:pPr>
                      <a:r>
                        <a:rPr lang="en-US" dirty="0"/>
                        <a:t>Braided stream deposits</a:t>
                      </a:r>
                    </a:p>
                    <a:p>
                      <a:pPr marL="285750" indent="-285750">
                        <a:buFont typeface="Arial" panose="020B0604020202020204" pitchFamily="34" charset="0"/>
                        <a:buChar char="•"/>
                      </a:pPr>
                      <a:r>
                        <a:rPr lang="en-US" dirty="0"/>
                        <a:t>Lack interstratified volcanic debris, thus they probably record pause in volcanic activity, at least locally</a:t>
                      </a:r>
                    </a:p>
                    <a:p>
                      <a:pPr marL="285750" indent="-285750">
                        <a:buFont typeface="Arial" panose="020B0604020202020204" pitchFamily="34" charset="0"/>
                        <a:buChar char="•"/>
                      </a:pPr>
                      <a:r>
                        <a:rPr lang="en-US" dirty="0"/>
                        <a:t>Andesitic clasts dominate, suggesting active source was east of area</a:t>
                      </a:r>
                    </a:p>
                    <a:p>
                      <a:pPr marL="285750" indent="-285750">
                        <a:buFont typeface="Arial" panose="020B0604020202020204" pitchFamily="34" charset="0"/>
                        <a:buChar char="•"/>
                      </a:pPr>
                      <a:r>
                        <a:rPr lang="en-US" dirty="0"/>
                        <a:t>Contains clasts from Oligocene Nevada Calderas &amp; 14 MA Ancestral Cascades</a:t>
                      </a:r>
                    </a:p>
                    <a:p>
                      <a:pPr marL="285750" indent="-285750">
                        <a:buFont typeface="Arial" panose="020B0604020202020204" pitchFamily="34" charset="0"/>
                        <a:buChar char="•"/>
                      </a:pPr>
                      <a:r>
                        <a:rPr lang="en-US" dirty="0" err="1"/>
                        <a:t>Tfl</a:t>
                      </a:r>
                      <a:r>
                        <a:rPr lang="en-US" dirty="0"/>
                        <a:t>, </a:t>
                      </a:r>
                      <a:r>
                        <a:rPr lang="en-US" dirty="0" err="1"/>
                        <a:t>Trt</a:t>
                      </a:r>
                      <a:r>
                        <a:rPr lang="en-US" dirty="0"/>
                        <a:t>, </a:t>
                      </a:r>
                      <a:r>
                        <a:rPr lang="en-US" dirty="0" err="1"/>
                        <a:t>Tfu</a:t>
                      </a:r>
                      <a:endParaRPr lang="en-US" dirty="0"/>
                    </a:p>
                  </a:txBody>
                  <a:tcPr/>
                </a:tc>
                <a:extLst>
                  <a:ext uri="{0D108BD9-81ED-4DB2-BD59-A6C34878D82A}">
                    <a16:rowId xmlns:a16="http://schemas.microsoft.com/office/drawing/2014/main" val="34500555"/>
                  </a:ext>
                </a:extLst>
              </a:tr>
            </a:tbl>
          </a:graphicData>
        </a:graphic>
      </p:graphicFrame>
      <p:pic>
        <p:nvPicPr>
          <p:cNvPr id="5" name="Picture 4">
            <a:extLst>
              <a:ext uri="{FF2B5EF4-FFF2-40B4-BE49-F238E27FC236}">
                <a16:creationId xmlns:a16="http://schemas.microsoft.com/office/drawing/2014/main" id="{35D3EA42-4C6F-9C07-12F1-90237580C50D}"/>
              </a:ext>
            </a:extLst>
          </p:cNvPr>
          <p:cNvPicPr>
            <a:picLocks noChangeAspect="1"/>
          </p:cNvPicPr>
          <p:nvPr/>
        </p:nvPicPr>
        <p:blipFill>
          <a:blip r:embed="rId2"/>
          <a:stretch>
            <a:fillRect/>
          </a:stretch>
        </p:blipFill>
        <p:spPr>
          <a:xfrm>
            <a:off x="7006513" y="3069203"/>
            <a:ext cx="4932812" cy="3333502"/>
          </a:xfrm>
          <a:prstGeom prst="rect">
            <a:avLst/>
          </a:prstGeom>
        </p:spPr>
      </p:pic>
      <p:pic>
        <p:nvPicPr>
          <p:cNvPr id="7" name="Picture 6" descr="A map with a red line&#10;&#10;Description automatically generated">
            <a:extLst>
              <a:ext uri="{FF2B5EF4-FFF2-40B4-BE49-F238E27FC236}">
                <a16:creationId xmlns:a16="http://schemas.microsoft.com/office/drawing/2014/main" id="{EC1347C9-699F-F68D-6CE0-0E3A9E02AF6D}"/>
              </a:ext>
            </a:extLst>
          </p:cNvPr>
          <p:cNvPicPr>
            <a:picLocks noChangeAspect="1"/>
          </p:cNvPicPr>
          <p:nvPr/>
        </p:nvPicPr>
        <p:blipFill>
          <a:blip r:embed="rId3"/>
          <a:stretch>
            <a:fillRect/>
          </a:stretch>
        </p:blipFill>
        <p:spPr>
          <a:xfrm>
            <a:off x="7006513" y="826936"/>
            <a:ext cx="4890021" cy="2076706"/>
          </a:xfrm>
          <a:prstGeom prst="rect">
            <a:avLst/>
          </a:prstGeom>
        </p:spPr>
      </p:pic>
    </p:spTree>
    <p:extLst>
      <p:ext uri="{BB962C8B-B14F-4D97-AF65-F5344CB8AC3E}">
        <p14:creationId xmlns:p14="http://schemas.microsoft.com/office/powerpoint/2010/main" val="1531819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9B922-A204-87D8-E5A9-A1E0690BD0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BFF0F7-5DC6-504C-7B88-E9610FBF91E6}"/>
              </a:ext>
            </a:extLst>
          </p:cNvPr>
          <p:cNvSpPr>
            <a:spLocks noGrp="1"/>
          </p:cNvSpPr>
          <p:nvPr>
            <p:ph type="title"/>
          </p:nvPr>
        </p:nvSpPr>
        <p:spPr/>
        <p:txBody>
          <a:bodyPr/>
          <a:lstStyle/>
          <a:p>
            <a:r>
              <a:rPr lang="en-US" dirty="0"/>
              <a:t>Sequence/Unconformity 4</a:t>
            </a:r>
          </a:p>
        </p:txBody>
      </p:sp>
      <p:graphicFrame>
        <p:nvGraphicFramePr>
          <p:cNvPr id="4" name="Content Placeholder 3">
            <a:extLst>
              <a:ext uri="{FF2B5EF4-FFF2-40B4-BE49-F238E27FC236}">
                <a16:creationId xmlns:a16="http://schemas.microsoft.com/office/drawing/2014/main" id="{51361B8C-5EF0-5AB2-736E-9F5CDF148096}"/>
              </a:ext>
            </a:extLst>
          </p:cNvPr>
          <p:cNvGraphicFramePr>
            <a:graphicFrameLocks noGrp="1"/>
          </p:cNvGraphicFramePr>
          <p:nvPr>
            <p:ph idx="1"/>
            <p:extLst>
              <p:ext uri="{D42A27DB-BD31-4B8C-83A1-F6EECF244321}">
                <p14:modId xmlns:p14="http://schemas.microsoft.com/office/powerpoint/2010/main" val="60182209"/>
              </p:ext>
            </p:extLst>
          </p:nvPr>
        </p:nvGraphicFramePr>
        <p:xfrm>
          <a:off x="838199" y="1825625"/>
          <a:ext cx="3972340" cy="4577080"/>
        </p:xfrm>
        <a:graphic>
          <a:graphicData uri="http://schemas.openxmlformats.org/drawingml/2006/table">
            <a:tbl>
              <a:tblPr firstRow="1" bandRow="1">
                <a:tableStyleId>{5C22544A-7EE6-4342-B048-85BDC9FD1C3A}</a:tableStyleId>
              </a:tblPr>
              <a:tblGrid>
                <a:gridCol w="1986170">
                  <a:extLst>
                    <a:ext uri="{9D8B030D-6E8A-4147-A177-3AD203B41FA5}">
                      <a16:colId xmlns:a16="http://schemas.microsoft.com/office/drawing/2014/main" val="2266848133"/>
                    </a:ext>
                  </a:extLst>
                </a:gridCol>
                <a:gridCol w="1986170">
                  <a:extLst>
                    <a:ext uri="{9D8B030D-6E8A-4147-A177-3AD203B41FA5}">
                      <a16:colId xmlns:a16="http://schemas.microsoft.com/office/drawing/2014/main" val="3308222882"/>
                    </a:ext>
                  </a:extLst>
                </a:gridCol>
              </a:tblGrid>
              <a:tr h="370840">
                <a:tc>
                  <a:txBody>
                    <a:bodyPr/>
                    <a:lstStyle/>
                    <a:p>
                      <a:r>
                        <a:rPr lang="en-US" dirty="0"/>
                        <a:t>U4</a:t>
                      </a:r>
                    </a:p>
                  </a:txBody>
                  <a:tcPr/>
                </a:tc>
                <a:tc>
                  <a:txBody>
                    <a:bodyPr/>
                    <a:lstStyle/>
                    <a:p>
                      <a:r>
                        <a:rPr lang="en-US" dirty="0"/>
                        <a:t>S4</a:t>
                      </a:r>
                    </a:p>
                  </a:txBody>
                  <a:tcPr/>
                </a:tc>
                <a:extLst>
                  <a:ext uri="{0D108BD9-81ED-4DB2-BD59-A6C34878D82A}">
                    <a16:rowId xmlns:a16="http://schemas.microsoft.com/office/drawing/2014/main" val="1163282872"/>
                  </a:ext>
                </a:extLst>
              </a:tr>
              <a:tr h="370840">
                <a:tc>
                  <a:txBody>
                    <a:bodyPr/>
                    <a:lstStyle/>
                    <a:p>
                      <a:pPr marL="285750" indent="-285750">
                        <a:buFont typeface="Arial" panose="020B0604020202020204" pitchFamily="34" charset="0"/>
                        <a:buChar char="•"/>
                      </a:pPr>
                      <a:r>
                        <a:rPr lang="en-US" dirty="0"/>
                        <a:t>Only occurs on east side of Kirkwood Valley</a:t>
                      </a:r>
                    </a:p>
                    <a:p>
                      <a:pPr marL="285750" indent="-285750">
                        <a:buFont typeface="Arial" panose="020B0604020202020204" pitchFamily="34" charset="0"/>
                        <a:buChar char="•"/>
                      </a:pPr>
                      <a:r>
                        <a:rPr lang="en-US" dirty="0"/>
                        <a:t>Forms a </a:t>
                      </a:r>
                      <a:r>
                        <a:rPr lang="en-US" dirty="0" err="1"/>
                        <a:t>paleocanyon</a:t>
                      </a:r>
                      <a:r>
                        <a:rPr lang="en-US" dirty="0"/>
                        <a:t> wall where S3 is deeply incised</a:t>
                      </a:r>
                    </a:p>
                    <a:p>
                      <a:pPr marL="285750" indent="-285750">
                        <a:buFont typeface="Arial" panose="020B0604020202020204" pitchFamily="34" charset="0"/>
                        <a:buChar char="•"/>
                      </a:pPr>
                      <a:r>
                        <a:rPr lang="en-US" dirty="0"/>
                        <a:t>167 – 227 m of relief</a:t>
                      </a:r>
                    </a:p>
                    <a:p>
                      <a:pPr marL="285750" indent="-285750">
                        <a:buFont typeface="Arial" panose="020B0604020202020204" pitchFamily="34" charset="0"/>
                        <a:buChar char="•"/>
                      </a:pPr>
                      <a:r>
                        <a:rPr lang="en-US" dirty="0"/>
                        <a:t>Extends for 1.4 km</a:t>
                      </a:r>
                    </a:p>
                    <a:p>
                      <a:pPr marL="285750" indent="-285750">
                        <a:buFont typeface="Arial" panose="020B0604020202020204" pitchFamily="34" charset="0"/>
                        <a:buChar char="•"/>
                      </a:pPr>
                      <a:r>
                        <a:rPr lang="en-US" dirty="0"/>
                        <a:t>Dipped 32º</a:t>
                      </a:r>
                    </a:p>
                    <a:p>
                      <a:pPr marL="285750" indent="-285750">
                        <a:buFont typeface="Arial" panose="020B0604020202020204" pitchFamily="34" charset="0"/>
                        <a:buChar char="•"/>
                      </a:pPr>
                      <a:endParaRPr lang="en-US" dirty="0"/>
                    </a:p>
                  </a:txBody>
                  <a:tcPr/>
                </a:tc>
                <a:tc>
                  <a:txBody>
                    <a:bodyPr/>
                    <a:lstStyle/>
                    <a:p>
                      <a:pPr marL="285750" indent="-285750">
                        <a:buFont typeface="Arial" panose="020B0604020202020204" pitchFamily="34" charset="0"/>
                        <a:buChar char="•"/>
                      </a:pPr>
                      <a:r>
                        <a:rPr lang="en-US" dirty="0"/>
                        <a:t>Andesite block &amp; ash flow tuff</a:t>
                      </a:r>
                    </a:p>
                    <a:p>
                      <a:pPr marL="285750" indent="-285750">
                        <a:buFont typeface="Arial" panose="020B0604020202020204" pitchFamily="34" charset="0"/>
                        <a:buChar char="•"/>
                      </a:pPr>
                      <a:r>
                        <a:rPr lang="en-US" dirty="0"/>
                        <a:t>Vent-proximal deposit, indicating return of volcanism in area after hiatus (recorded in S3)</a:t>
                      </a:r>
                    </a:p>
                    <a:p>
                      <a:pPr marL="285750" indent="-285750">
                        <a:buFont typeface="Arial" panose="020B0604020202020204" pitchFamily="34" charset="0"/>
                        <a:buChar char="•"/>
                      </a:pPr>
                      <a:r>
                        <a:rPr lang="en-US" dirty="0"/>
                        <a:t>Contains abundant Hornblende</a:t>
                      </a:r>
                    </a:p>
                    <a:p>
                      <a:pPr marL="285750" indent="-285750">
                        <a:buFont typeface="Arial" panose="020B0604020202020204" pitchFamily="34" charset="0"/>
                        <a:buChar char="•"/>
                      </a:pPr>
                      <a:r>
                        <a:rPr lang="en-US" dirty="0"/>
                        <a:t>Taba2</a:t>
                      </a:r>
                    </a:p>
                  </a:txBody>
                  <a:tcPr/>
                </a:tc>
                <a:extLst>
                  <a:ext uri="{0D108BD9-81ED-4DB2-BD59-A6C34878D82A}">
                    <a16:rowId xmlns:a16="http://schemas.microsoft.com/office/drawing/2014/main" val="34500555"/>
                  </a:ext>
                </a:extLst>
              </a:tr>
            </a:tbl>
          </a:graphicData>
        </a:graphic>
      </p:graphicFrame>
      <p:pic>
        <p:nvPicPr>
          <p:cNvPr id="5" name="Picture 4" descr="A diagram of a geological study&#10;&#10;Description automatically generated with medium confidence">
            <a:extLst>
              <a:ext uri="{FF2B5EF4-FFF2-40B4-BE49-F238E27FC236}">
                <a16:creationId xmlns:a16="http://schemas.microsoft.com/office/drawing/2014/main" id="{FD2A346C-365B-ADE2-45FA-9C0AC2BCA6AC}"/>
              </a:ext>
            </a:extLst>
          </p:cNvPr>
          <p:cNvPicPr>
            <a:picLocks noChangeAspect="1"/>
          </p:cNvPicPr>
          <p:nvPr/>
        </p:nvPicPr>
        <p:blipFill>
          <a:blip r:embed="rId2"/>
          <a:stretch>
            <a:fillRect/>
          </a:stretch>
        </p:blipFill>
        <p:spPr>
          <a:xfrm>
            <a:off x="4810539" y="2573971"/>
            <a:ext cx="7381461" cy="3828734"/>
          </a:xfrm>
          <a:prstGeom prst="rect">
            <a:avLst/>
          </a:prstGeom>
        </p:spPr>
      </p:pic>
    </p:spTree>
    <p:extLst>
      <p:ext uri="{BB962C8B-B14F-4D97-AF65-F5344CB8AC3E}">
        <p14:creationId xmlns:p14="http://schemas.microsoft.com/office/powerpoint/2010/main" val="28093877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224</TotalTime>
  <Words>1323</Words>
  <Application>Microsoft Macintosh PowerPoint</Application>
  <PresentationFormat>Widescreen</PresentationFormat>
  <Paragraphs>151</Paragraphs>
  <Slides>22</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Aptos</vt:lpstr>
      <vt:lpstr>Aptos Display</vt:lpstr>
      <vt:lpstr>Arial</vt:lpstr>
      <vt:lpstr>Office Theme</vt:lpstr>
      <vt:lpstr>Carson Pass-Kirkwood Paleocanyon System: Paleogeography of the Ancestral Cascades Arc &amp; Implications for Landscape Evolution of the Sierra Nevada (California)</vt:lpstr>
      <vt:lpstr>Quick Snapshot</vt:lpstr>
      <vt:lpstr>PowerPoint Presentation</vt:lpstr>
      <vt:lpstr>PowerPoint Presentation</vt:lpstr>
      <vt:lpstr>Volcanic Sequences and Unconformities</vt:lpstr>
      <vt:lpstr>Sequence/Unconformity 1</vt:lpstr>
      <vt:lpstr>Sequence/Unconformity 2</vt:lpstr>
      <vt:lpstr>Sequence/Unconformity 3</vt:lpstr>
      <vt:lpstr>Sequence/Unconformity 4</vt:lpstr>
      <vt:lpstr>Sequence/Unconformity 5</vt:lpstr>
      <vt:lpstr>Sequence/Unconformity 6</vt:lpstr>
      <vt:lpstr>Geochronology</vt:lpstr>
      <vt:lpstr>Ancestral Cascades</vt:lpstr>
      <vt:lpstr>PowerPoint Presentation</vt:lpstr>
      <vt:lpstr>PowerPoint Presentation</vt:lpstr>
      <vt:lpstr>General Landscape</vt:lpstr>
      <vt:lpstr>General Landscape</vt:lpstr>
      <vt:lpstr>Conclusions</vt:lpstr>
      <vt:lpstr>Why I DO NOT believe this study is applicable to the entire Ancestral Cascades</vt:lpstr>
      <vt:lpstr>PowerPoint Presentation</vt:lpstr>
      <vt:lpstr>PowerPoint Presentation</vt:lpstr>
      <vt:lpstr>There are several stratovolcanoes near this location of the Deschutes River, just further downstream of our selected section.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Carson Pass-Kirkwood Paleocanyon System: Paleogeography of the Ancestral Cascades Arc &amp; Implications for Landscape Evolution of the Sierra Nevada (California)</dc:title>
  <dc:creator>Solomon J Feinstein</dc:creator>
  <cp:lastModifiedBy>Steve Wesnousky</cp:lastModifiedBy>
  <cp:revision>9</cp:revision>
  <dcterms:created xsi:type="dcterms:W3CDTF">2024-10-08T19:59:57Z</dcterms:created>
  <dcterms:modified xsi:type="dcterms:W3CDTF">2024-10-10T15:58:38Z</dcterms:modified>
</cp:coreProperties>
</file>